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87" r:id="rId3"/>
    <p:sldId id="308" r:id="rId4"/>
    <p:sldId id="293" r:id="rId5"/>
    <p:sldId id="309" r:id="rId6"/>
    <p:sldId id="319" r:id="rId7"/>
    <p:sldId id="324" r:id="rId8"/>
    <p:sldId id="322" r:id="rId9"/>
    <p:sldId id="323" r:id="rId10"/>
    <p:sldId id="266" r:id="rId11"/>
    <p:sldId id="267" r:id="rId12"/>
    <p:sldId id="320" r:id="rId13"/>
    <p:sldId id="307" r:id="rId14"/>
    <p:sldId id="310" r:id="rId15"/>
    <p:sldId id="311" r:id="rId16"/>
    <p:sldId id="312" r:id="rId17"/>
    <p:sldId id="313" r:id="rId18"/>
    <p:sldId id="314" r:id="rId19"/>
    <p:sldId id="315" r:id="rId20"/>
    <p:sldId id="316" r:id="rId21"/>
    <p:sldId id="317" r:id="rId22"/>
    <p:sldId id="262" r:id="rId23"/>
    <p:sldId id="303" r:id="rId24"/>
    <p:sldId id="304" r:id="rId25"/>
    <p:sldId id="259" r:id="rId26"/>
    <p:sldId id="306" r:id="rId27"/>
    <p:sldId id="292" r:id="rId28"/>
    <p:sldId id="289" r:id="rId29"/>
    <p:sldId id="318" r:id="rId3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7"/>
    <p:restoredTop sz="95748"/>
  </p:normalViewPr>
  <p:slideViewPr>
    <p:cSldViewPr>
      <p:cViewPr varScale="1">
        <p:scale>
          <a:sx n="105" d="100"/>
          <a:sy n="105" d="100"/>
        </p:scale>
        <p:origin x="1256" y="19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p:cViewPr varScale="1">
        <p:scale>
          <a:sx n="83" d="100"/>
          <a:sy n="83" d="100"/>
        </p:scale>
        <p:origin x="335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三分一信之" userId="136388664_tp_dropbox" providerId="OAuth2" clId="{EA223DA2-D911-D74D-A0FD-A41B63F1E79A}"/>
    <pc:docChg chg="undo custSel modSld">
      <pc:chgData name="三分一信之" userId="136388664_tp_dropbox" providerId="OAuth2" clId="{EA223DA2-D911-D74D-A0FD-A41B63F1E79A}" dt="2020-08-24T01:30:41.479" v="65" actId="20577"/>
      <pc:docMkLst>
        <pc:docMk/>
      </pc:docMkLst>
      <pc:sldChg chg="addSp modSp">
        <pc:chgData name="三分一信之" userId="136388664_tp_dropbox" providerId="OAuth2" clId="{EA223DA2-D911-D74D-A0FD-A41B63F1E79A}" dt="2020-08-24T01:24:35.458" v="20" actId="14100"/>
        <pc:sldMkLst>
          <pc:docMk/>
          <pc:sldMk cId="3147738656" sldId="259"/>
        </pc:sldMkLst>
        <pc:spChg chg="add mod">
          <ac:chgData name="三分一信之" userId="136388664_tp_dropbox" providerId="OAuth2" clId="{EA223DA2-D911-D74D-A0FD-A41B63F1E79A}" dt="2020-08-24T01:22:58.881" v="1" actId="1076"/>
          <ac:spMkLst>
            <pc:docMk/>
            <pc:sldMk cId="3147738656" sldId="259"/>
            <ac:spMk id="9" creationId="{33277AB3-B7E3-E940-B278-4A13EAB28FFD}"/>
          </ac:spMkLst>
        </pc:spChg>
        <pc:spChg chg="add mod">
          <ac:chgData name="三分一信之" userId="136388664_tp_dropbox" providerId="OAuth2" clId="{EA223DA2-D911-D74D-A0FD-A41B63F1E79A}" dt="2020-08-24T01:24:35.458" v="20" actId="14100"/>
          <ac:spMkLst>
            <pc:docMk/>
            <pc:sldMk cId="3147738656" sldId="259"/>
            <ac:spMk id="10" creationId="{528E1F07-A902-754A-ABE8-07BEA2086803}"/>
          </ac:spMkLst>
        </pc:spChg>
      </pc:sldChg>
      <pc:sldChg chg="addSp modSp">
        <pc:chgData name="三分一信之" userId="136388664_tp_dropbox" providerId="OAuth2" clId="{EA223DA2-D911-D74D-A0FD-A41B63F1E79A}" dt="2020-08-24T01:25:47.868" v="33" actId="20577"/>
        <pc:sldMkLst>
          <pc:docMk/>
          <pc:sldMk cId="883831624" sldId="292"/>
        </pc:sldMkLst>
        <pc:spChg chg="add mod">
          <ac:chgData name="三分一信之" userId="136388664_tp_dropbox" providerId="OAuth2" clId="{EA223DA2-D911-D74D-A0FD-A41B63F1E79A}" dt="2020-08-24T01:25:47.868" v="33" actId="20577"/>
          <ac:spMkLst>
            <pc:docMk/>
            <pc:sldMk cId="883831624" sldId="292"/>
            <ac:spMk id="4" creationId="{2327D51F-1D04-F44A-8250-702893DEB4AB}"/>
          </ac:spMkLst>
        </pc:spChg>
      </pc:sldChg>
      <pc:sldChg chg="addSp modSp">
        <pc:chgData name="三分一信之" userId="136388664_tp_dropbox" providerId="OAuth2" clId="{EA223DA2-D911-D74D-A0FD-A41B63F1E79A}" dt="2020-08-24T01:26:59.038" v="40" actId="20577"/>
        <pc:sldMkLst>
          <pc:docMk/>
          <pc:sldMk cId="1148779427" sldId="293"/>
        </pc:sldMkLst>
        <pc:spChg chg="add mod">
          <ac:chgData name="三分一信之" userId="136388664_tp_dropbox" providerId="OAuth2" clId="{EA223DA2-D911-D74D-A0FD-A41B63F1E79A}" dt="2020-08-24T01:26:59.038" v="40" actId="20577"/>
          <ac:spMkLst>
            <pc:docMk/>
            <pc:sldMk cId="1148779427" sldId="293"/>
            <ac:spMk id="3" creationId="{7E57C51E-E430-3C4E-9EC0-BBB120A2C6DD}"/>
          </ac:spMkLst>
        </pc:spChg>
      </pc:sldChg>
      <pc:sldChg chg="addSp modSp">
        <pc:chgData name="三分一信之" userId="136388664_tp_dropbox" providerId="OAuth2" clId="{EA223DA2-D911-D74D-A0FD-A41B63F1E79A}" dt="2020-08-24T01:30:41.479" v="65" actId="20577"/>
        <pc:sldMkLst>
          <pc:docMk/>
          <pc:sldMk cId="764674791" sldId="303"/>
        </pc:sldMkLst>
        <pc:spChg chg="add mod">
          <ac:chgData name="三分一信之" userId="136388664_tp_dropbox" providerId="OAuth2" clId="{EA223DA2-D911-D74D-A0FD-A41B63F1E79A}" dt="2020-08-24T01:30:41.479" v="65" actId="20577"/>
          <ac:spMkLst>
            <pc:docMk/>
            <pc:sldMk cId="764674791" sldId="303"/>
            <ac:spMk id="3" creationId="{F8D6C8EE-A6C6-3F49-B1E3-9737D51D9C96}"/>
          </ac:spMkLst>
        </pc:spChg>
      </pc:sldChg>
      <pc:sldChg chg="addSp modSp">
        <pc:chgData name="三分一信之" userId="136388664_tp_dropbox" providerId="OAuth2" clId="{EA223DA2-D911-D74D-A0FD-A41B63F1E79A}" dt="2020-08-24T01:25:20.961" v="30" actId="20577"/>
        <pc:sldMkLst>
          <pc:docMk/>
          <pc:sldMk cId="1582080189" sldId="306"/>
        </pc:sldMkLst>
        <pc:spChg chg="add mod">
          <ac:chgData name="三分一信之" userId="136388664_tp_dropbox" providerId="OAuth2" clId="{EA223DA2-D911-D74D-A0FD-A41B63F1E79A}" dt="2020-08-24T01:25:20.961" v="30" actId="20577"/>
          <ac:spMkLst>
            <pc:docMk/>
            <pc:sldMk cId="1582080189" sldId="306"/>
            <ac:spMk id="5" creationId="{F42BFE65-B1DB-6F49-A9EA-A7B19BA9A122}"/>
          </ac:spMkLst>
        </pc:spChg>
      </pc:sldChg>
      <pc:sldChg chg="addSp delSp modSp">
        <pc:chgData name="三分一信之" userId="136388664_tp_dropbox" providerId="OAuth2" clId="{EA223DA2-D911-D74D-A0FD-A41B63F1E79A}" dt="2020-08-24T01:30:03.222" v="57" actId="20577"/>
        <pc:sldMkLst>
          <pc:docMk/>
          <pc:sldMk cId="1899890685" sldId="312"/>
        </pc:sldMkLst>
        <pc:spChg chg="add del">
          <ac:chgData name="三分一信之" userId="136388664_tp_dropbox" providerId="OAuth2" clId="{EA223DA2-D911-D74D-A0FD-A41B63F1E79A}" dt="2020-08-24T01:29:51.560" v="53" actId="22"/>
          <ac:spMkLst>
            <pc:docMk/>
            <pc:sldMk cId="1899890685" sldId="312"/>
            <ac:spMk id="5" creationId="{BE9CE3F1-E05C-834A-A8CE-C38CA75BDD2A}"/>
          </ac:spMkLst>
        </pc:spChg>
        <pc:spChg chg="add mod">
          <ac:chgData name="三分一信之" userId="136388664_tp_dropbox" providerId="OAuth2" clId="{EA223DA2-D911-D74D-A0FD-A41B63F1E79A}" dt="2020-08-24T01:30:03.222" v="57" actId="20577"/>
          <ac:spMkLst>
            <pc:docMk/>
            <pc:sldMk cId="1899890685" sldId="312"/>
            <ac:spMk id="6" creationId="{307AECC4-BE10-4142-8245-0CF1263F35AC}"/>
          </ac:spMkLst>
        </pc:spChg>
      </pc:sldChg>
      <pc:sldChg chg="addSp modSp">
        <pc:chgData name="三分一信之" userId="136388664_tp_dropbox" providerId="OAuth2" clId="{EA223DA2-D911-D74D-A0FD-A41B63F1E79A}" dt="2020-08-24T01:27:42.627" v="45" actId="20577"/>
        <pc:sldMkLst>
          <pc:docMk/>
          <pc:sldMk cId="1868227235" sldId="319"/>
        </pc:sldMkLst>
        <pc:spChg chg="add mod">
          <ac:chgData name="三分一信之" userId="136388664_tp_dropbox" providerId="OAuth2" clId="{EA223DA2-D911-D74D-A0FD-A41B63F1E79A}" dt="2020-08-24T01:27:42.627" v="45" actId="20577"/>
          <ac:spMkLst>
            <pc:docMk/>
            <pc:sldMk cId="1868227235" sldId="319"/>
            <ac:spMk id="2" creationId="{7CA3B2D0-994A-C24B-99D6-3050F1A5C926}"/>
          </ac:spMkLst>
        </pc:spChg>
      </pc:sldChg>
      <pc:sldChg chg="addSp modSp">
        <pc:chgData name="三分一信之" userId="136388664_tp_dropbox" providerId="OAuth2" clId="{EA223DA2-D911-D74D-A0FD-A41B63F1E79A}" dt="2020-08-24T01:28:29.350" v="51" actId="20577"/>
        <pc:sldMkLst>
          <pc:docMk/>
          <pc:sldMk cId="3950326974" sldId="322"/>
        </pc:sldMkLst>
        <pc:spChg chg="add mod">
          <ac:chgData name="三分一信之" userId="136388664_tp_dropbox" providerId="OAuth2" clId="{EA223DA2-D911-D74D-A0FD-A41B63F1E79A}" dt="2020-08-24T01:28:29.350" v="51" actId="20577"/>
          <ac:spMkLst>
            <pc:docMk/>
            <pc:sldMk cId="3950326974" sldId="322"/>
            <ac:spMk id="2" creationId="{EA9EF559-06FC-5A4F-A873-05AFE1A4D01E}"/>
          </ac:spMkLst>
        </pc:spChg>
      </pc:sldChg>
      <pc:sldChg chg="addSp modSp">
        <pc:chgData name="三分一信之" userId="136388664_tp_dropbox" providerId="OAuth2" clId="{EA223DA2-D911-D74D-A0FD-A41B63F1E79A}" dt="2020-08-24T01:27:58.758" v="48" actId="20577"/>
        <pc:sldMkLst>
          <pc:docMk/>
          <pc:sldMk cId="3083180334" sldId="324"/>
        </pc:sldMkLst>
        <pc:spChg chg="add mod">
          <ac:chgData name="三分一信之" userId="136388664_tp_dropbox" providerId="OAuth2" clId="{EA223DA2-D911-D74D-A0FD-A41B63F1E79A}" dt="2020-08-24T01:27:58.758" v="48" actId="20577"/>
          <ac:spMkLst>
            <pc:docMk/>
            <pc:sldMk cId="3083180334" sldId="324"/>
            <ac:spMk id="2" creationId="{F0A90116-CA91-9B4D-8995-7CF75485208A}"/>
          </ac:spMkLst>
        </pc:spChg>
      </pc:sldChg>
    </pc:docChg>
  </pc:docChgLst>
  <pc:docChgLst>
    <pc:chgData name="三分一信之" userId="136388664_tp_dropbox" providerId="OAuth2" clId="{AC2A2089-1E15-6644-A463-F25E14830445}"/>
    <pc:docChg chg="modSld">
      <pc:chgData name="三分一信之" userId="136388664_tp_dropbox" providerId="OAuth2" clId="{AC2A2089-1E15-6644-A463-F25E14830445}" dt="2020-08-24T01:20:47.615" v="33" actId="1076"/>
      <pc:docMkLst>
        <pc:docMk/>
      </pc:docMkLst>
      <pc:sldChg chg="addSp modSp">
        <pc:chgData name="三分一信之" userId="136388664_tp_dropbox" providerId="OAuth2" clId="{AC2A2089-1E15-6644-A463-F25E14830445}" dt="2020-08-24T01:20:47.615" v="33" actId="1076"/>
        <pc:sldMkLst>
          <pc:docMk/>
          <pc:sldMk cId="3147738656" sldId="259"/>
        </pc:sldMkLst>
        <pc:spChg chg="add mod">
          <ac:chgData name="三分一信之" userId="136388664_tp_dropbox" providerId="OAuth2" clId="{AC2A2089-1E15-6644-A463-F25E14830445}" dt="2020-08-24T01:20:02.193" v="30" actId="1076"/>
          <ac:spMkLst>
            <pc:docMk/>
            <pc:sldMk cId="3147738656" sldId="259"/>
            <ac:spMk id="3" creationId="{EA563847-DB4C-FE47-8345-2DC0D0BAFCC4}"/>
          </ac:spMkLst>
        </pc:spChg>
        <pc:spChg chg="mod">
          <ac:chgData name="三分一信之" userId="136388664_tp_dropbox" providerId="OAuth2" clId="{AC2A2089-1E15-6644-A463-F25E14830445}" dt="2020-08-24T01:20:27.113" v="32" actId="1076"/>
          <ac:spMkLst>
            <pc:docMk/>
            <pc:sldMk cId="3147738656" sldId="259"/>
            <ac:spMk id="6" creationId="{817CC00F-FD27-D64B-A8B8-0A7B8E256746}"/>
          </ac:spMkLst>
        </pc:spChg>
        <pc:picChg chg="mod">
          <ac:chgData name="三分一信之" userId="136388664_tp_dropbox" providerId="OAuth2" clId="{AC2A2089-1E15-6644-A463-F25E14830445}" dt="2020-08-24T01:20:47.615" v="33" actId="1076"/>
          <ac:picMkLst>
            <pc:docMk/>
            <pc:sldMk cId="3147738656" sldId="259"/>
            <ac:picMk id="24" creationId="{D7E6A231-A997-874B-939F-8CE896410BFC}"/>
          </ac:picMkLst>
        </pc:picChg>
        <pc:cxnChg chg="add">
          <ac:chgData name="三分一信之" userId="136388664_tp_dropbox" providerId="OAuth2" clId="{AC2A2089-1E15-6644-A463-F25E14830445}" dt="2020-08-24T01:20:10.947" v="31" actId="22"/>
          <ac:cxnSpMkLst>
            <pc:docMk/>
            <pc:sldMk cId="3147738656" sldId="259"/>
            <ac:cxnSpMk id="7" creationId="{D9741879-D699-2941-AB4B-9A064D07AE72}"/>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AD317-D613-4728-A45D-9913AE3DBBD9}" type="datetimeFigureOut">
              <a:rPr kumimoji="1" lang="ja-JP" altLang="en-US" smtClean="0"/>
              <a:t>2020/9/5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81009E-C680-4D1C-AD5B-E07834785597}" type="slidenum">
              <a:rPr kumimoji="1" lang="ja-JP" altLang="en-US" smtClean="0"/>
              <a:t>‹#›</a:t>
            </a:fld>
            <a:endParaRPr kumimoji="1" lang="ja-JP" altLang="en-US"/>
          </a:p>
        </p:txBody>
      </p:sp>
    </p:spTree>
    <p:extLst>
      <p:ext uri="{BB962C8B-B14F-4D97-AF65-F5344CB8AC3E}">
        <p14:creationId xmlns:p14="http://schemas.microsoft.com/office/powerpoint/2010/main" val="22667555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1</a:t>
            </a:fld>
            <a:endParaRPr kumimoji="1" lang="ja-JP" altLang="en-US"/>
          </a:p>
        </p:txBody>
      </p:sp>
    </p:spTree>
    <p:extLst>
      <p:ext uri="{BB962C8B-B14F-4D97-AF65-F5344CB8AC3E}">
        <p14:creationId xmlns:p14="http://schemas.microsoft.com/office/powerpoint/2010/main" val="3539381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i="0">
                <a:latin typeface="Hiragino Mincho Pro W3" panose="02020300000000000000" pitchFamily="18" charset="-128"/>
                <a:ea typeface="Hiragino Mincho Pro W3" panose="02020300000000000000" pitchFamily="18" charset="-128"/>
              </a:rPr>
              <a:t>具体的にどんな項目が電子インボイスに含まれるか第</a:t>
            </a:r>
            <a:r>
              <a:rPr kumimoji="1" lang="en-US" altLang="ja-JP" b="0" i="0" dirty="0">
                <a:latin typeface="Hiragino Mincho Pro W3" panose="02020300000000000000" pitchFamily="18" charset="-128"/>
                <a:ea typeface="Hiragino Mincho Pro W3" panose="02020300000000000000" pitchFamily="18" charset="-128"/>
              </a:rPr>
              <a:t>6</a:t>
            </a:r>
            <a:r>
              <a:rPr kumimoji="1" lang="ja-JP" altLang="en-US" b="0" i="0">
                <a:latin typeface="Hiragino Mincho Pro W3" panose="02020300000000000000" pitchFamily="18" charset="-128"/>
                <a:ea typeface="Hiragino Mincho Pro W3" panose="02020300000000000000" pitchFamily="18" charset="-128"/>
              </a:rPr>
              <a:t>条のコア要素を見てゆきましょう。</a:t>
            </a:r>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１３項目と書きましたが１３種類です。</a:t>
            </a:r>
            <a:endParaRPr kumimoji="1" lang="en-US" altLang="ja-JP" b="0" i="0" dirty="0">
              <a:latin typeface="Hiragino Mincho Pro W3" panose="02020300000000000000" pitchFamily="18" charset="-128"/>
              <a:ea typeface="Hiragino Mincho Pro W3" panose="020203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a:latin typeface="Hiragino Mincho Pro W3" panose="02020300000000000000" pitchFamily="18" charset="-128"/>
                <a:ea typeface="Hiragino Mincho Pro W3" panose="02020300000000000000" pitchFamily="18" charset="-128"/>
              </a:rPr>
              <a:t>この</a:t>
            </a:r>
            <a:r>
              <a:rPr kumimoji="1" lang="en-US" altLang="ja-JP" b="0" i="0" dirty="0">
                <a:latin typeface="Hiragino Mincho Pro W3" panose="02020300000000000000" pitchFamily="18" charset="-128"/>
                <a:ea typeface="Hiragino Mincho Pro W3" panose="02020300000000000000" pitchFamily="18" charset="-128"/>
              </a:rPr>
              <a:t>EU</a:t>
            </a:r>
            <a:r>
              <a:rPr kumimoji="1" lang="ja-JP" altLang="en-US" b="0" i="0">
                <a:latin typeface="Hiragino Mincho Pro W3" panose="02020300000000000000" pitchFamily="18" charset="-128"/>
                <a:ea typeface="Hiragino Mincho Pro W3" panose="02020300000000000000" pitchFamily="18" charset="-128"/>
              </a:rPr>
              <a:t>指令に基づき</a:t>
            </a:r>
            <a:r>
              <a:rPr kumimoji="1" lang="en-US" altLang="ja-JP" b="0" i="0" dirty="0">
                <a:latin typeface="Hiragino Mincho Pro W3" panose="02020300000000000000" pitchFamily="18" charset="-128"/>
                <a:ea typeface="Hiragino Mincho Pro W3" panose="02020300000000000000" pitchFamily="18" charset="-128"/>
              </a:rPr>
              <a:t>EU</a:t>
            </a:r>
            <a:r>
              <a:rPr kumimoji="1" lang="ja-JP" altLang="en-US" b="0" i="0">
                <a:latin typeface="Hiragino Mincho Pro W3" panose="02020300000000000000" pitchFamily="18" charset="-128"/>
                <a:ea typeface="Hiragino Mincho Pro W3" panose="02020300000000000000" pitchFamily="18" charset="-128"/>
              </a:rPr>
              <a:t>規格では、集合項目</a:t>
            </a:r>
            <a:r>
              <a:rPr kumimoji="1" lang="en-US" altLang="ja-JP" b="0" i="0" dirty="0">
                <a:latin typeface="Hiragino Mincho Pro W3" panose="02020300000000000000" pitchFamily="18" charset="-128"/>
                <a:ea typeface="Hiragino Mincho Pro W3" panose="02020300000000000000" pitchFamily="18" charset="-128"/>
              </a:rPr>
              <a:t>31</a:t>
            </a:r>
            <a:r>
              <a:rPr kumimoji="1" lang="ja-JP" altLang="en-US" b="0" i="0">
                <a:latin typeface="Hiragino Mincho Pro W3" panose="02020300000000000000" pitchFamily="18" charset="-128"/>
                <a:ea typeface="Hiragino Mincho Pro W3" panose="02020300000000000000" pitchFamily="18" charset="-128"/>
              </a:rPr>
              <a:t>項目と基本項目</a:t>
            </a:r>
            <a:r>
              <a:rPr kumimoji="1" lang="en-US" altLang="ja-JP" b="0" i="0" dirty="0">
                <a:latin typeface="Hiragino Mincho Pro W3" panose="02020300000000000000" pitchFamily="18" charset="-128"/>
                <a:ea typeface="Hiragino Mincho Pro W3" panose="02020300000000000000" pitchFamily="18" charset="-128"/>
              </a:rPr>
              <a:t>161</a:t>
            </a:r>
            <a:r>
              <a:rPr kumimoji="1" lang="ja-JP" altLang="en-US" b="0" i="0">
                <a:latin typeface="Hiragino Mincho Pro W3" panose="02020300000000000000" pitchFamily="18" charset="-128"/>
                <a:ea typeface="Hiragino Mincho Pro W3" panose="02020300000000000000" pitchFamily="18" charset="-128"/>
              </a:rPr>
              <a:t>項目の合計１９２項目が電子インボイスのコア要素として定義されています。</a:t>
            </a:r>
            <a:endParaRPr kumimoji="1" lang="en-US" altLang="ja-JP" b="0" i="0" dirty="0">
              <a:latin typeface="Hiragino Mincho Pro W3" panose="02020300000000000000" pitchFamily="18" charset="-128"/>
              <a:ea typeface="Hiragino Mincho Pro W3" panose="02020300000000000000" pitchFamily="18" charset="-128"/>
            </a:endParaRPr>
          </a:p>
          <a:p>
            <a:endParaRPr kumimoji="1" lang="en-US" altLang="ja-JP" b="0" i="0" dirty="0">
              <a:latin typeface="Hiragino Mincho Pro W3" panose="02020300000000000000" pitchFamily="18" charset="-128"/>
              <a:ea typeface="Hiragino Mincho Pro W3" panose="02020300000000000000" pitchFamily="18" charset="-128"/>
            </a:endParaRPr>
          </a:p>
          <a:p>
            <a:r>
              <a:rPr lang="ja-JP" altLang="en-US" b="0" i="0">
                <a:latin typeface="Hiragino Mincho Pro W3" panose="02020300000000000000" pitchFamily="18" charset="-128"/>
                <a:ea typeface="Hiragino Mincho Pro W3" panose="02020300000000000000" pitchFamily="18" charset="-128"/>
              </a:rPr>
              <a:t>まず、業務プロセスとインボイスの識別子では、電子インボイスをユニークに識別するためのコード（識別子）だけでなく、業務プロセスに関連するプロジェクト、契約書、注文書などの文書を特定するコード（識別子）も含めることができます。</a:t>
            </a:r>
            <a:endParaRPr lang="en-US" altLang="ja-JP" b="0" i="0" dirty="0">
              <a:latin typeface="Hiragino Mincho Pro W3" panose="02020300000000000000" pitchFamily="18" charset="-128"/>
              <a:ea typeface="Hiragino Mincho Pro W3" panose="02020300000000000000" pitchFamily="18" charset="-128"/>
            </a:endParaRPr>
          </a:p>
          <a:p>
            <a:r>
              <a:rPr lang="ja-JP" altLang="en-US" b="0" i="0">
                <a:latin typeface="Hiragino Mincho Pro W3" panose="02020300000000000000" pitchFamily="18" charset="-128"/>
                <a:ea typeface="Hiragino Mincho Pro W3" panose="02020300000000000000" pitchFamily="18" charset="-128"/>
              </a:rPr>
              <a:t>それ以降の売手、顧客といった項目には、企業名や課税事業者番号の他に住所なども含みますし、入金担当者ほか、業務の担当者の項目には担当者個人の氏名や登録個人番号などの他に電話番号や電子メールなどを含むこともあります。</a:t>
            </a:r>
            <a:endParaRPr lang="en-US" altLang="ja-JP" b="0" i="0" dirty="0">
              <a:latin typeface="Hiragino Mincho Pro W3" panose="02020300000000000000" pitchFamily="18" charset="-128"/>
              <a:ea typeface="Hiragino Mincho Pro W3" panose="020203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i="0" dirty="0">
              <a:latin typeface="Hiragino Mincho Pro W3" panose="02020300000000000000" pitchFamily="18" charset="-128"/>
              <a:ea typeface="Hiragino Mincho Pro W3" panose="020203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i="0" dirty="0">
                <a:latin typeface="Hiragino Mincho Pro W3" panose="02020300000000000000" pitchFamily="18" charset="-128"/>
                <a:ea typeface="Hiragino Mincho Pro W3" panose="02020300000000000000" pitchFamily="18" charset="-128"/>
              </a:rPr>
              <a:t>VAT</a:t>
            </a:r>
            <a:r>
              <a:rPr kumimoji="1" lang="ja-JP" altLang="en-US" b="0" i="0">
                <a:latin typeface="Hiragino Mincho Pro W3" panose="02020300000000000000" pitchFamily="18" charset="-128"/>
                <a:ea typeface="Hiragino Mincho Pro W3" panose="02020300000000000000" pitchFamily="18" charset="-128"/>
              </a:rPr>
              <a:t>に関連しては、明細行の内訳やその合計計算や丸めについての詳細なルールが規定されています。</a:t>
            </a:r>
            <a:endParaRPr kumimoji="1" lang="en-US" altLang="ja-JP" b="0" i="0" dirty="0">
              <a:latin typeface="Hiragino Mincho Pro W3" panose="02020300000000000000" pitchFamily="18" charset="-128"/>
              <a:ea typeface="Hiragino Mincho Pro W3" panose="020203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i="0" dirty="0">
              <a:latin typeface="Hiragino Mincho Pro W3" panose="02020300000000000000" pitchFamily="18" charset="-128"/>
              <a:ea typeface="Hiragino Mincho Pro W3" panose="02020300000000000000" pitchFamily="18" charset="-128"/>
            </a:endParaRPr>
          </a:p>
          <a:p>
            <a:endParaRPr lang="en-US" altLang="ja-JP" b="0" i="0" dirty="0">
              <a:latin typeface="Hiragino Mincho Pro W3" panose="02020300000000000000" pitchFamily="18" charset="-128"/>
              <a:ea typeface="Hiragino Mincho Pro W3" panose="02020300000000000000" pitchFamily="18" charset="-128"/>
            </a:endParaRP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endParaRPr lang="en-US" altLang="ja-JP" b="0" i="0" dirty="0">
              <a:latin typeface="Hiragino Mincho Pro W3" panose="02020300000000000000" pitchFamily="18" charset="-128"/>
              <a:ea typeface="Hiragino Mincho Pro W3" panose="02020300000000000000" pitchFamily="18" charset="-128"/>
            </a:endParaRPr>
          </a:p>
          <a:p>
            <a:endParaRPr kumimoji="1" lang="en-US" altLang="ja-JP" b="0" i="0" dirty="0">
              <a:latin typeface="Hiragino Mincho Pro W3" panose="02020300000000000000" pitchFamily="18" charset="-128"/>
              <a:ea typeface="Hiragino Mincho Pro W3" panose="02020300000000000000" pitchFamily="18" charset="-128"/>
            </a:endParaRPr>
          </a:p>
          <a:p>
            <a:endParaRPr kumimoji="1" lang="ja-JP" altLang="en-US" b="0" i="0">
              <a:latin typeface="Hiragino Mincho Pro W3" panose="02020300000000000000" pitchFamily="18" charset="-128"/>
              <a:ea typeface="Hiragino Mincho Pro W3" panose="02020300000000000000" pitchFamily="18" charset="-128"/>
            </a:endParaRPr>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10</a:t>
            </a:fld>
            <a:endParaRPr kumimoji="1" lang="ja-JP" altLang="en-US"/>
          </a:p>
        </p:txBody>
      </p:sp>
    </p:spTree>
    <p:extLst>
      <p:ext uri="{BB962C8B-B14F-4D97-AF65-F5344CB8AC3E}">
        <p14:creationId xmlns:p14="http://schemas.microsoft.com/office/powerpoint/2010/main" val="2228391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i="0">
                <a:latin typeface="Hiragino Mincho Pro W3" panose="02020300000000000000" pitchFamily="18" charset="-128"/>
                <a:ea typeface="Hiragino Mincho Pro W3" panose="02020300000000000000" pitchFamily="18" charset="-128"/>
              </a:rPr>
              <a:t>第</a:t>
            </a:r>
            <a:r>
              <a:rPr kumimoji="1" lang="en-US" altLang="ja-JP" b="0" i="0" dirty="0">
                <a:latin typeface="Hiragino Mincho Pro W3" panose="02020300000000000000" pitchFamily="18" charset="-128"/>
                <a:ea typeface="Hiragino Mincho Pro W3" panose="02020300000000000000" pitchFamily="18" charset="-128"/>
              </a:rPr>
              <a:t>7</a:t>
            </a:r>
            <a:r>
              <a:rPr kumimoji="1" lang="ja-JP" altLang="en-US" b="0" i="0">
                <a:latin typeface="Hiragino Mincho Pro W3" panose="02020300000000000000" pitchFamily="18" charset="-128"/>
                <a:ea typeface="Hiragino Mincho Pro W3" panose="02020300000000000000" pitchFamily="18" charset="-128"/>
              </a:rPr>
              <a:t>条では、加盟国は、</a:t>
            </a:r>
            <a:r>
              <a:rPr kumimoji="1" lang="en-US" altLang="ja-JP" b="0" i="0" dirty="0">
                <a:latin typeface="Hiragino Mincho Pro W3" panose="02020300000000000000" pitchFamily="18" charset="-128"/>
                <a:ea typeface="Hiragino Mincho Pro W3" panose="02020300000000000000" pitchFamily="18" charset="-128"/>
              </a:rPr>
              <a:t>EU</a:t>
            </a:r>
            <a:r>
              <a:rPr kumimoji="1" lang="ja-JP" altLang="en-US" b="0" i="0">
                <a:latin typeface="Hiragino Mincho Pro W3" panose="02020300000000000000" pitchFamily="18" charset="-128"/>
                <a:ea typeface="Hiragino Mincho Pro W3" panose="02020300000000000000" pitchFamily="18" charset="-128"/>
              </a:rPr>
              <a:t>規格に従って発行された電子インボイスを受領し処理することが義務付けられています。</a:t>
            </a:r>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11</a:t>
            </a:fld>
            <a:endParaRPr kumimoji="1" lang="ja-JP" altLang="en-US"/>
          </a:p>
        </p:txBody>
      </p:sp>
    </p:spTree>
    <p:extLst>
      <p:ext uri="{BB962C8B-B14F-4D97-AF65-F5344CB8AC3E}">
        <p14:creationId xmlns:p14="http://schemas.microsoft.com/office/powerpoint/2010/main" val="2779446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i="0">
                <a:latin typeface="Hiragino Mincho Pro W3" panose="02020300000000000000" pitchFamily="18" charset="-128"/>
                <a:ea typeface="Hiragino Mincho Pro W3" panose="02020300000000000000" pitchFamily="18" charset="-128"/>
              </a:rPr>
              <a:t>電子インボイスには個人データも含まれますので、第</a:t>
            </a:r>
            <a:r>
              <a:rPr kumimoji="1" lang="en-US" altLang="ja-JP" b="0" i="0" dirty="0">
                <a:latin typeface="Hiragino Mincho Pro W3" panose="02020300000000000000" pitchFamily="18" charset="-128"/>
                <a:ea typeface="Hiragino Mincho Pro W3" panose="02020300000000000000" pitchFamily="18" charset="-128"/>
              </a:rPr>
              <a:t>8</a:t>
            </a:r>
            <a:r>
              <a:rPr kumimoji="1" lang="ja-JP" altLang="en-US" b="0" i="0">
                <a:latin typeface="Hiragino Mincho Pro W3" panose="02020300000000000000" pitchFamily="18" charset="-128"/>
                <a:ea typeface="Hiragino Mincho Pro W3" panose="02020300000000000000" pitchFamily="18" charset="-128"/>
              </a:rPr>
              <a:t>条で個人データ保護について規定しています。</a:t>
            </a:r>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12</a:t>
            </a:fld>
            <a:endParaRPr kumimoji="1" lang="ja-JP" altLang="en-US"/>
          </a:p>
        </p:txBody>
      </p:sp>
    </p:spTree>
    <p:extLst>
      <p:ext uri="{BB962C8B-B14F-4D97-AF65-F5344CB8AC3E}">
        <p14:creationId xmlns:p14="http://schemas.microsoft.com/office/powerpoint/2010/main" val="3272054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i="0">
                <a:latin typeface="Hiragino Mincho Pro W3" panose="02020300000000000000" pitchFamily="18" charset="-128"/>
                <a:ea typeface="Hiragino Mincho Pro W3" panose="02020300000000000000" pitchFamily="18" charset="-128"/>
              </a:rPr>
              <a:t>２００６年に定めた</a:t>
            </a:r>
            <a:r>
              <a:rPr kumimoji="1" lang="en-US" altLang="ja-JP" b="0" i="0" dirty="0">
                <a:latin typeface="Hiragino Mincho Pro W3" panose="02020300000000000000" pitchFamily="18" charset="-128"/>
                <a:ea typeface="Hiragino Mincho Pro W3" panose="02020300000000000000" pitchFamily="18" charset="-128"/>
              </a:rPr>
              <a:t>VAT</a:t>
            </a:r>
            <a:r>
              <a:rPr kumimoji="1" lang="ja-JP" altLang="en-US" b="0" i="0">
                <a:latin typeface="Hiragino Mincho Pro W3" panose="02020300000000000000" pitchFamily="18" charset="-128"/>
                <a:ea typeface="Hiragino Mincho Pro W3" panose="02020300000000000000" pitchFamily="18" charset="-128"/>
              </a:rPr>
              <a:t>についての</a:t>
            </a:r>
            <a:r>
              <a:rPr kumimoji="1" lang="en-US" altLang="ja-JP" b="0" i="0" dirty="0">
                <a:latin typeface="Hiragino Mincho Pro W3" panose="02020300000000000000" pitchFamily="18" charset="-128"/>
                <a:ea typeface="Hiragino Mincho Pro W3" panose="02020300000000000000" pitchFamily="18" charset="-128"/>
              </a:rPr>
              <a:t>EU</a:t>
            </a:r>
            <a:r>
              <a:rPr kumimoji="1" lang="ja-JP" altLang="en-US" b="0" i="0">
                <a:latin typeface="Hiragino Mincho Pro W3" panose="02020300000000000000" pitchFamily="18" charset="-128"/>
                <a:ea typeface="Hiragino Mincho Pro W3" panose="02020300000000000000" pitchFamily="18" charset="-128"/>
              </a:rPr>
              <a:t>指令を遵守することを第</a:t>
            </a:r>
            <a:r>
              <a:rPr kumimoji="1" lang="en-US" altLang="ja-JP" b="0" i="0" dirty="0">
                <a:latin typeface="Hiragino Mincho Pro W3" panose="02020300000000000000" pitchFamily="18" charset="-128"/>
                <a:ea typeface="Hiragino Mincho Pro W3" panose="02020300000000000000" pitchFamily="18" charset="-128"/>
              </a:rPr>
              <a:t>9</a:t>
            </a:r>
            <a:r>
              <a:rPr kumimoji="1" lang="ja-JP" altLang="en-US" b="0" i="0">
                <a:latin typeface="Hiragino Mincho Pro W3" panose="02020300000000000000" pitchFamily="18" charset="-128"/>
                <a:ea typeface="Hiragino Mincho Pro W3" panose="02020300000000000000" pitchFamily="18" charset="-128"/>
              </a:rPr>
              <a:t>条で規定しています。</a:t>
            </a:r>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13</a:t>
            </a:fld>
            <a:endParaRPr kumimoji="1" lang="ja-JP" altLang="en-US"/>
          </a:p>
        </p:txBody>
      </p:sp>
    </p:spTree>
    <p:extLst>
      <p:ext uri="{BB962C8B-B14F-4D97-AF65-F5344CB8AC3E}">
        <p14:creationId xmlns:p14="http://schemas.microsoft.com/office/powerpoint/2010/main" val="3384683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0" i="0" dirty="0">
                <a:latin typeface="Hiragino Mincho Pro W3" panose="02020300000000000000" pitchFamily="18" charset="-128"/>
                <a:ea typeface="Hiragino Mincho Pro W3" panose="02020300000000000000" pitchFamily="18" charset="-128"/>
              </a:rPr>
              <a:t>EU</a:t>
            </a:r>
            <a:r>
              <a:rPr kumimoji="1" lang="ja-JP" altLang="en-US" b="0" i="0">
                <a:latin typeface="Hiragino Mincho Pro W3" panose="02020300000000000000" pitchFamily="18" charset="-128"/>
                <a:ea typeface="Hiragino Mincho Pro W3" panose="02020300000000000000" pitchFamily="18" charset="-128"/>
              </a:rPr>
              <a:t>指令に基づいて</a:t>
            </a:r>
            <a:r>
              <a:rPr kumimoji="1" lang="en-US" altLang="ja-JP" b="0" i="0" dirty="0">
                <a:latin typeface="Hiragino Mincho Pro W3" panose="02020300000000000000" pitchFamily="18" charset="-128"/>
                <a:ea typeface="Hiragino Mincho Pro W3" panose="02020300000000000000" pitchFamily="18" charset="-128"/>
              </a:rPr>
              <a:t>EU</a:t>
            </a:r>
            <a:r>
              <a:rPr kumimoji="1" lang="ja-JP" altLang="en-US" b="0" i="0">
                <a:latin typeface="Hiragino Mincho Pro W3" panose="02020300000000000000" pitchFamily="18" charset="-128"/>
                <a:ea typeface="Hiragino Mincho Pro W3" panose="02020300000000000000" pitchFamily="18" charset="-128"/>
              </a:rPr>
              <a:t>規格が定められます。</a:t>
            </a:r>
            <a:endParaRPr kumimoji="1" lang="en-US" altLang="ja-JP" b="0" i="0" dirty="0">
              <a:latin typeface="Hiragino Mincho Pro W3" panose="02020300000000000000" pitchFamily="18" charset="-128"/>
              <a:ea typeface="Hiragino Mincho Pro W3" panose="02020300000000000000" pitchFamily="18" charset="-128"/>
            </a:endParaRPr>
          </a:p>
          <a:p>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規格制定団体である</a:t>
            </a:r>
            <a:r>
              <a:rPr lang="ja-JP" altLang="en-US" b="0" i="0">
                <a:latin typeface="Hiragino Mincho Pro W3" panose="02020300000000000000" pitchFamily="18" charset="-128"/>
                <a:ea typeface="Hiragino Mincho Pro W3" panose="02020300000000000000" pitchFamily="18" charset="-128"/>
              </a:rPr>
              <a:t>欧州標準化委員会の作業部会では、</a:t>
            </a:r>
            <a:r>
              <a:rPr kumimoji="1" lang="ja-JP" altLang="en-US" b="0" i="0">
                <a:latin typeface="Hiragino Mincho Pro W3" panose="02020300000000000000" pitchFamily="18" charset="-128"/>
                <a:ea typeface="Hiragino Mincho Pro W3" panose="02020300000000000000" pitchFamily="18" charset="-128"/>
              </a:rPr>
              <a:t>電子インボイスが満たすべき事項について議論を尽くし、その合意書を作業部会合意書</a:t>
            </a:r>
            <a:r>
              <a:rPr kumimoji="1" lang="en-US" altLang="ja-JP" b="0" i="0" dirty="0">
                <a:latin typeface="Hiragino Mincho Pro W3" panose="02020300000000000000" pitchFamily="18" charset="-128"/>
                <a:ea typeface="Hiragino Mincho Pro W3" panose="02020300000000000000" pitchFamily="18" charset="-128"/>
              </a:rPr>
              <a:t>(CWA)</a:t>
            </a:r>
            <a:r>
              <a:rPr kumimoji="1" lang="ja-JP" altLang="en-US" b="0" i="0">
                <a:latin typeface="Hiragino Mincho Pro W3" panose="02020300000000000000" pitchFamily="18" charset="-128"/>
                <a:ea typeface="Hiragino Mincho Pro W3" panose="02020300000000000000" pitchFamily="18" charset="-128"/>
              </a:rPr>
              <a:t>として発行します。</a:t>
            </a:r>
            <a:endParaRPr kumimoji="1" lang="en-US" altLang="ja-JP" b="0" i="0" dirty="0">
              <a:latin typeface="Hiragino Mincho Pro W3" panose="02020300000000000000" pitchFamily="18" charset="-128"/>
              <a:ea typeface="Hiragino Mincho Pro W3" panose="02020300000000000000" pitchFamily="18" charset="-128"/>
            </a:endParaRPr>
          </a:p>
          <a:p>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このようにいきなり規格を作るのではなく、その背景となる「満たすべき事項」についての合意形成を行い、それを背景として規格を作成します。</a:t>
            </a:r>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このステップを踏むことで、明確なゴール設定と期限内での規格制定の為の範囲の定義を加盟国間で共有することができます。</a:t>
            </a:r>
            <a:endParaRPr kumimoji="1" lang="en-US" altLang="ja-JP" b="0" i="0" dirty="0">
              <a:latin typeface="Hiragino Mincho Pro W3" panose="02020300000000000000" pitchFamily="18" charset="-128"/>
              <a:ea typeface="Hiragino Mincho Pro W3" panose="02020300000000000000" pitchFamily="18" charset="-128"/>
            </a:endParaRPr>
          </a:p>
          <a:p>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私たちの電子インボイス推進協議会でも、明確な範囲設定と最終運用のイメージについて議論を尽くして目標を明確に定義することが必要です。</a:t>
            </a:r>
            <a:endParaRPr kumimoji="1" lang="en-US" altLang="ja-JP" b="0" i="0" dirty="0">
              <a:latin typeface="Hiragino Mincho Pro W3" panose="02020300000000000000" pitchFamily="18" charset="-128"/>
              <a:ea typeface="Hiragino Mincho Pro W3" panose="02020300000000000000" pitchFamily="18" charset="-128"/>
            </a:endParaRPr>
          </a:p>
          <a:p>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合意書の一部をご覧いただきます。</a:t>
            </a:r>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14</a:t>
            </a:fld>
            <a:endParaRPr kumimoji="1" lang="ja-JP" altLang="en-US"/>
          </a:p>
        </p:txBody>
      </p:sp>
    </p:spTree>
    <p:extLst>
      <p:ext uri="{BB962C8B-B14F-4D97-AF65-F5344CB8AC3E}">
        <p14:creationId xmlns:p14="http://schemas.microsoft.com/office/powerpoint/2010/main" val="395709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0" i="0" dirty="0">
                <a:latin typeface="Hiragino Mincho Pro W3" panose="02020300000000000000" pitchFamily="18" charset="-128"/>
                <a:ea typeface="Hiragino Mincho Pro W3" panose="02020300000000000000" pitchFamily="18" charset="-128"/>
              </a:rPr>
              <a:t>3.2 </a:t>
            </a:r>
            <a:r>
              <a:rPr kumimoji="1" lang="ja-JP" altLang="en-US" b="0" i="0">
                <a:latin typeface="Hiragino Mincho Pro W3" panose="02020300000000000000" pitchFamily="18" charset="-128"/>
                <a:ea typeface="Hiragino Mincho Pro W3" panose="02020300000000000000" pitchFamily="18" charset="-128"/>
              </a:rPr>
              <a:t>プロセスモデルでは、業務プロセスをサービスプロバイダがいない場合といる場合にわけて定義しています。</a:t>
            </a:r>
            <a:endParaRPr kumimoji="1" lang="en-US" altLang="ja-JP" b="0" i="0" dirty="0">
              <a:latin typeface="Hiragino Mincho Pro W3" panose="02020300000000000000" pitchFamily="18" charset="-128"/>
              <a:ea typeface="Hiragino Mincho Pro W3" panose="02020300000000000000" pitchFamily="18" charset="-128"/>
            </a:endParaRPr>
          </a:p>
          <a:p>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売手と顧客の間の業務プロセスを</a:t>
            </a:r>
            <a:r>
              <a:rPr kumimoji="1" lang="en-US" altLang="ja-JP" b="0" i="0" dirty="0">
                <a:latin typeface="Hiragino Mincho Pro W3" panose="02020300000000000000" pitchFamily="18" charset="-128"/>
                <a:ea typeface="Hiragino Mincho Pro W3" panose="02020300000000000000" pitchFamily="18" charset="-128"/>
              </a:rPr>
              <a:t>(</a:t>
            </a:r>
            <a:r>
              <a:rPr kumimoji="1" lang="ja-JP" altLang="en-US" b="0" i="0">
                <a:latin typeface="Hiragino Mincho Pro W3" panose="02020300000000000000" pitchFamily="18" charset="-128"/>
                <a:ea typeface="Hiragino Mincho Pro W3" panose="02020300000000000000" pitchFamily="18" charset="-128"/>
              </a:rPr>
              <a:t>１</a:t>
            </a:r>
            <a:r>
              <a:rPr kumimoji="1" lang="en-US" altLang="ja-JP" b="0" i="0" dirty="0">
                <a:latin typeface="Hiragino Mincho Pro W3" panose="02020300000000000000" pitchFamily="18" charset="-128"/>
                <a:ea typeface="Hiragino Mincho Pro W3" panose="02020300000000000000" pitchFamily="18" charset="-128"/>
              </a:rPr>
              <a:t>)</a:t>
            </a:r>
            <a:r>
              <a:rPr kumimoji="1" lang="ja-JP" altLang="en-US" b="0" i="0">
                <a:latin typeface="Hiragino Mincho Pro W3" panose="02020300000000000000" pitchFamily="18" charset="-128"/>
                <a:ea typeface="Hiragino Mincho Pro W3" panose="02020300000000000000" pitchFamily="18" charset="-128"/>
              </a:rPr>
              <a:t> から</a:t>
            </a:r>
            <a:r>
              <a:rPr kumimoji="1" lang="en-US" altLang="ja-JP" b="0" i="0" dirty="0">
                <a:latin typeface="Hiragino Mincho Pro W3" panose="02020300000000000000" pitchFamily="18" charset="-128"/>
                <a:ea typeface="Hiragino Mincho Pro W3" panose="02020300000000000000" pitchFamily="18" charset="-128"/>
              </a:rPr>
              <a:t>(</a:t>
            </a:r>
            <a:r>
              <a:rPr kumimoji="1" lang="ja-JP" altLang="en-US" b="0" i="0">
                <a:latin typeface="Hiragino Mincho Pro W3" panose="02020300000000000000" pitchFamily="18" charset="-128"/>
                <a:ea typeface="Hiragino Mincho Pro W3" panose="02020300000000000000" pitchFamily="18" charset="-128"/>
              </a:rPr>
              <a:t>８</a:t>
            </a:r>
            <a:r>
              <a:rPr kumimoji="1" lang="en-US" altLang="ja-JP" b="0" i="0" dirty="0">
                <a:latin typeface="Hiragino Mincho Pro W3" panose="02020300000000000000" pitchFamily="18" charset="-128"/>
                <a:ea typeface="Hiragino Mincho Pro W3" panose="02020300000000000000" pitchFamily="18" charset="-128"/>
              </a:rPr>
              <a:t>)</a:t>
            </a:r>
            <a:r>
              <a:rPr kumimoji="1" lang="ja-JP" altLang="en-US" b="0" i="0">
                <a:latin typeface="Hiragino Mincho Pro W3" panose="02020300000000000000" pitchFamily="18" charset="-128"/>
                <a:ea typeface="Hiragino Mincho Pro W3" panose="02020300000000000000" pitchFamily="18" charset="-128"/>
              </a:rPr>
              <a:t>のステップに分けて定義しています。</a:t>
            </a:r>
            <a:endParaRPr kumimoji="1" lang="en-US" altLang="ja-JP" b="0" i="0" dirty="0">
              <a:latin typeface="Hiragino Mincho Pro W3" panose="02020300000000000000" pitchFamily="18" charset="-128"/>
              <a:ea typeface="Hiragino Mincho Pro W3" panose="02020300000000000000" pitchFamily="18" charset="-128"/>
            </a:endParaRPr>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15</a:t>
            </a:fld>
            <a:endParaRPr kumimoji="1" lang="ja-JP" altLang="en-US"/>
          </a:p>
        </p:txBody>
      </p:sp>
    </p:spTree>
    <p:extLst>
      <p:ext uri="{BB962C8B-B14F-4D97-AF65-F5344CB8AC3E}">
        <p14:creationId xmlns:p14="http://schemas.microsoft.com/office/powerpoint/2010/main" val="3170506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i="0">
                <a:latin typeface="Hiragino Mincho Pro W3" panose="02020300000000000000" pitchFamily="18" charset="-128"/>
                <a:ea typeface="Hiragino Mincho Pro W3" panose="02020300000000000000" pitchFamily="18" charset="-128"/>
              </a:rPr>
              <a:t>サービスプロバイダがいる場合には、（２）ファーストマイル及び（７）ラストマイルが追加されます。</a:t>
            </a:r>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16</a:t>
            </a:fld>
            <a:endParaRPr kumimoji="1" lang="ja-JP" altLang="en-US"/>
          </a:p>
        </p:txBody>
      </p:sp>
    </p:spTree>
    <p:extLst>
      <p:ext uri="{BB962C8B-B14F-4D97-AF65-F5344CB8AC3E}">
        <p14:creationId xmlns:p14="http://schemas.microsoft.com/office/powerpoint/2010/main" val="1592350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i="0">
                <a:latin typeface="Hiragino Mincho Pro W3" panose="02020300000000000000" pitchFamily="18" charset="-128"/>
                <a:ea typeface="Hiragino Mincho Pro W3" panose="02020300000000000000" pitchFamily="18" charset="-128"/>
              </a:rPr>
              <a:t>こうして制定された</a:t>
            </a:r>
            <a:r>
              <a:rPr kumimoji="1" lang="en-US" altLang="ja-JP" b="0" i="0" dirty="0">
                <a:latin typeface="Hiragino Mincho Pro W3" panose="02020300000000000000" pitchFamily="18" charset="-128"/>
                <a:ea typeface="Hiragino Mincho Pro W3" panose="02020300000000000000" pitchFamily="18" charset="-128"/>
              </a:rPr>
              <a:t>EU</a:t>
            </a:r>
            <a:r>
              <a:rPr kumimoji="1" lang="ja-JP" altLang="en-US" b="0" i="0">
                <a:latin typeface="Hiragino Mincho Pro W3" panose="02020300000000000000" pitchFamily="18" charset="-128"/>
                <a:ea typeface="Hiragino Mincho Pro W3" panose="02020300000000000000" pitchFamily="18" charset="-128"/>
              </a:rPr>
              <a:t>規格を見てゆきましょう。</a:t>
            </a:r>
            <a:endParaRPr kumimoji="1" lang="en-US" altLang="ja-JP" b="0" i="0" dirty="0">
              <a:latin typeface="Hiragino Mincho Pro W3" panose="02020300000000000000" pitchFamily="18" charset="-128"/>
              <a:ea typeface="Hiragino Mincho Pro W3" panose="02020300000000000000" pitchFamily="18" charset="-128"/>
            </a:endParaRPr>
          </a:p>
          <a:p>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発行は、</a:t>
            </a:r>
            <a:r>
              <a:rPr kumimoji="1" lang="en-US" altLang="ja-JP" b="0" i="0" dirty="0">
                <a:latin typeface="Hiragino Mincho Pro W3" panose="02020300000000000000" pitchFamily="18" charset="-128"/>
                <a:ea typeface="Hiragino Mincho Pro W3" panose="02020300000000000000" pitchFamily="18" charset="-128"/>
              </a:rPr>
              <a:t>2017</a:t>
            </a:r>
            <a:r>
              <a:rPr kumimoji="1" lang="ja-JP" altLang="en-US" b="0" i="0">
                <a:latin typeface="Hiragino Mincho Pro W3" panose="02020300000000000000" pitchFamily="18" charset="-128"/>
                <a:ea typeface="Hiragino Mincho Pro W3" panose="02020300000000000000" pitchFamily="18" charset="-128"/>
              </a:rPr>
              <a:t>年</a:t>
            </a:r>
            <a:r>
              <a:rPr kumimoji="1" lang="en-US" altLang="ja-JP" b="0" i="0" dirty="0">
                <a:latin typeface="Hiragino Mincho Pro W3" panose="02020300000000000000" pitchFamily="18" charset="-128"/>
                <a:ea typeface="Hiragino Mincho Pro W3" panose="02020300000000000000" pitchFamily="18" charset="-128"/>
              </a:rPr>
              <a:t>6</a:t>
            </a:r>
            <a:r>
              <a:rPr kumimoji="1" lang="ja-JP" altLang="en-US" b="0" i="0">
                <a:latin typeface="Hiragino Mincho Pro W3" panose="02020300000000000000" pitchFamily="18" charset="-128"/>
                <a:ea typeface="Hiragino Mincho Pro W3" panose="02020300000000000000" pitchFamily="18" charset="-128"/>
              </a:rPr>
              <a:t>月で先ほど見た期限の</a:t>
            </a:r>
            <a:r>
              <a:rPr kumimoji="1" lang="en-US" altLang="ja-JP" b="0" i="0" dirty="0">
                <a:latin typeface="Hiragino Mincho Pro W3" panose="02020300000000000000" pitchFamily="18" charset="-128"/>
                <a:ea typeface="Hiragino Mincho Pro W3" panose="02020300000000000000" pitchFamily="18" charset="-128"/>
              </a:rPr>
              <a:t>2017</a:t>
            </a:r>
            <a:r>
              <a:rPr kumimoji="1" lang="ja-JP" altLang="en-US" b="0" i="0">
                <a:latin typeface="Hiragino Mincho Pro W3" panose="02020300000000000000" pitchFamily="18" charset="-128"/>
                <a:ea typeface="Hiragino Mincho Pro W3" panose="02020300000000000000" pitchFamily="18" charset="-128"/>
              </a:rPr>
              <a:t>年</a:t>
            </a:r>
            <a:r>
              <a:rPr kumimoji="1" lang="en-US" altLang="ja-JP" b="0" i="0" dirty="0">
                <a:latin typeface="Hiragino Mincho Pro W3" panose="02020300000000000000" pitchFamily="18" charset="-128"/>
                <a:ea typeface="Hiragino Mincho Pro W3" panose="02020300000000000000" pitchFamily="18" charset="-128"/>
              </a:rPr>
              <a:t>5</a:t>
            </a:r>
            <a:r>
              <a:rPr kumimoji="1" lang="ja-JP" altLang="en-US" b="0" i="0">
                <a:latin typeface="Hiragino Mincho Pro W3" panose="02020300000000000000" pitchFamily="18" charset="-128"/>
                <a:ea typeface="Hiragino Mincho Pro W3" panose="02020300000000000000" pitchFamily="18" charset="-128"/>
              </a:rPr>
              <a:t>月</a:t>
            </a:r>
            <a:r>
              <a:rPr kumimoji="1" lang="en-US" altLang="ja-JP" b="0" i="0" dirty="0">
                <a:latin typeface="Hiragino Mincho Pro W3" panose="02020300000000000000" pitchFamily="18" charset="-128"/>
                <a:ea typeface="Hiragino Mincho Pro W3" panose="02020300000000000000" pitchFamily="18" charset="-128"/>
              </a:rPr>
              <a:t>27</a:t>
            </a:r>
            <a:r>
              <a:rPr kumimoji="1" lang="ja-JP" altLang="en-US" b="0" i="0">
                <a:latin typeface="Hiragino Mincho Pro W3" panose="02020300000000000000" pitchFamily="18" charset="-128"/>
                <a:ea typeface="Hiragino Mincho Pro W3" panose="02020300000000000000" pitchFamily="18" charset="-128"/>
              </a:rPr>
              <a:t>日までに計画通り制定されたようです。</a:t>
            </a:r>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17</a:t>
            </a:fld>
            <a:endParaRPr kumimoji="1" lang="ja-JP" altLang="en-US"/>
          </a:p>
        </p:txBody>
      </p:sp>
    </p:spTree>
    <p:extLst>
      <p:ext uri="{BB962C8B-B14F-4D97-AF65-F5344CB8AC3E}">
        <p14:creationId xmlns:p14="http://schemas.microsoft.com/office/powerpoint/2010/main" val="1668481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i="0">
                <a:latin typeface="Hiragino Mincho Pro W3" panose="02020300000000000000" pitchFamily="18" charset="-128"/>
                <a:ea typeface="Hiragino Mincho Pro W3" panose="02020300000000000000" pitchFamily="18" charset="-128"/>
              </a:rPr>
              <a:t>業務プロセスを具体的に設計する際には、</a:t>
            </a:r>
            <a:r>
              <a:rPr kumimoji="1" lang="en-US" altLang="ja-JP" b="0" i="0" dirty="0">
                <a:latin typeface="Hiragino Mincho Pro W3" panose="02020300000000000000" pitchFamily="18" charset="-128"/>
                <a:ea typeface="Hiragino Mincho Pro W3" panose="02020300000000000000" pitchFamily="18" charset="-128"/>
              </a:rPr>
              <a:t>UML</a:t>
            </a:r>
            <a:r>
              <a:rPr kumimoji="1" lang="ja-JP" altLang="en-US" b="0" i="0">
                <a:latin typeface="Hiragino Mincho Pro W3" panose="02020300000000000000" pitchFamily="18" charset="-128"/>
                <a:ea typeface="Hiragino Mincho Pro W3" panose="02020300000000000000" pitchFamily="18" charset="-128"/>
              </a:rPr>
              <a:t>図のユースケース図から始めます。</a:t>
            </a:r>
            <a:endParaRPr kumimoji="1" lang="en-US" altLang="ja-JP" b="0" i="0" dirty="0">
              <a:latin typeface="Hiragino Mincho Pro W3" panose="02020300000000000000" pitchFamily="18" charset="-128"/>
              <a:ea typeface="Hiragino Mincho Pro W3" panose="02020300000000000000" pitchFamily="18" charset="-128"/>
            </a:endParaRPr>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18</a:t>
            </a:fld>
            <a:endParaRPr kumimoji="1" lang="ja-JP" altLang="en-US"/>
          </a:p>
        </p:txBody>
      </p:sp>
    </p:spTree>
    <p:extLst>
      <p:ext uri="{BB962C8B-B14F-4D97-AF65-F5344CB8AC3E}">
        <p14:creationId xmlns:p14="http://schemas.microsoft.com/office/powerpoint/2010/main" val="760507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i="0">
                <a:latin typeface="Hiragino Mincho Pro W3" panose="02020300000000000000" pitchFamily="18" charset="-128"/>
                <a:ea typeface="Hiragino Mincho Pro W3" panose="02020300000000000000" pitchFamily="18" charset="-128"/>
              </a:rPr>
              <a:t>次に、業務プロセスを</a:t>
            </a:r>
            <a:r>
              <a:rPr kumimoji="1" lang="en-US" altLang="ja-JP" b="0" i="0" dirty="0">
                <a:latin typeface="Hiragino Mincho Pro W3" panose="02020300000000000000" pitchFamily="18" charset="-128"/>
                <a:ea typeface="Hiragino Mincho Pro W3" panose="02020300000000000000" pitchFamily="18" charset="-128"/>
              </a:rPr>
              <a:t>UML</a:t>
            </a:r>
            <a:r>
              <a:rPr kumimoji="1" lang="ja-JP" altLang="en-US" b="0" i="0">
                <a:latin typeface="Hiragino Mincho Pro W3" panose="02020300000000000000" pitchFamily="18" charset="-128"/>
                <a:ea typeface="Hiragino Mincho Pro W3" panose="02020300000000000000" pitchFamily="18" charset="-128"/>
              </a:rPr>
              <a:t>のアクティビティ図で定義します。</a:t>
            </a:r>
            <a:endParaRPr kumimoji="1" lang="en-US" altLang="ja-JP" b="0" i="0" dirty="0">
              <a:latin typeface="Hiragino Mincho Pro W3" panose="02020300000000000000" pitchFamily="18" charset="-128"/>
              <a:ea typeface="Hiragino Mincho Pro W3" panose="02020300000000000000" pitchFamily="18" charset="-128"/>
            </a:endParaRPr>
          </a:p>
          <a:p>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四角い領域を</a:t>
            </a:r>
            <a:r>
              <a:rPr kumimoji="1" lang="en-US" altLang="ja-JP" b="0" i="0" dirty="0">
                <a:latin typeface="Hiragino Mincho Pro W3" panose="02020300000000000000" pitchFamily="18" charset="-128"/>
                <a:ea typeface="Hiragino Mincho Pro W3" panose="02020300000000000000" pitchFamily="18" charset="-128"/>
              </a:rPr>
              <a:t>UML</a:t>
            </a:r>
            <a:r>
              <a:rPr kumimoji="1" lang="ja-JP" altLang="en-US" b="0" i="0">
                <a:latin typeface="Hiragino Mincho Pro W3" panose="02020300000000000000" pitchFamily="18" charset="-128"/>
                <a:ea typeface="Hiragino Mincho Pro W3" panose="02020300000000000000" pitchFamily="18" charset="-128"/>
              </a:rPr>
              <a:t>ではプールと言いますが、顧客が行う作業プールを上の四角に、売手が行う作業プールを下の四角に描いています。</a:t>
            </a:r>
            <a:endParaRPr kumimoji="1" lang="en-US" altLang="ja-JP" b="0" i="0" dirty="0">
              <a:latin typeface="Hiragino Mincho Pro W3" panose="02020300000000000000" pitchFamily="18" charset="-128"/>
              <a:ea typeface="Hiragino Mincho Pro W3" panose="020203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a:latin typeface="Hiragino Mincho Pro W3" panose="02020300000000000000" pitchFamily="18" charset="-128"/>
                <a:ea typeface="Hiragino Mincho Pro W3" panose="02020300000000000000" pitchFamily="18" charset="-128"/>
              </a:rPr>
              <a:t>それぞれの作業プールは、商品</a:t>
            </a:r>
            <a:r>
              <a:rPr kumimoji="1" lang="en-US" altLang="ja-JP" b="0" i="0" dirty="0">
                <a:latin typeface="Hiragino Mincho Pro W3" panose="02020300000000000000" pitchFamily="18" charset="-128"/>
                <a:ea typeface="Hiragino Mincho Pro W3" panose="02020300000000000000" pitchFamily="18" charset="-128"/>
              </a:rPr>
              <a:t>/</a:t>
            </a:r>
            <a:r>
              <a:rPr kumimoji="1" lang="ja-JP" altLang="en-US" b="0" i="0">
                <a:latin typeface="Hiragino Mincho Pro W3" panose="02020300000000000000" pitchFamily="18" charset="-128"/>
                <a:ea typeface="Hiragino Mincho Pro W3" panose="02020300000000000000" pitchFamily="18" charset="-128"/>
              </a:rPr>
              <a:t>サービ</a:t>
            </a:r>
            <a:r>
              <a:rPr lang="ja-JP" altLang="en-US" b="0" i="0">
                <a:latin typeface="Hiragino Mincho Pro W3" panose="02020300000000000000" pitchFamily="18" charset="-128"/>
                <a:ea typeface="Hiragino Mincho Pro W3" panose="02020300000000000000" pitchFamily="18" charset="-128"/>
              </a:rPr>
              <a:t>ス</a:t>
            </a:r>
            <a:r>
              <a:rPr lang="en-US" altLang="ja-JP" b="0" i="0" dirty="0">
                <a:latin typeface="Hiragino Mincho Pro W3" panose="02020300000000000000" pitchFamily="18" charset="-128"/>
                <a:ea typeface="Hiragino Mincho Pro W3" panose="02020300000000000000" pitchFamily="18" charset="-128"/>
              </a:rPr>
              <a:t>/</a:t>
            </a:r>
            <a:r>
              <a:rPr kumimoji="1" lang="ja-JP" altLang="en-US" b="0" i="0">
                <a:latin typeface="Hiragino Mincho Pro W3" panose="02020300000000000000" pitchFamily="18" charset="-128"/>
                <a:ea typeface="Hiragino Mincho Pro W3" panose="02020300000000000000" pitchFamily="18" charset="-128"/>
              </a:rPr>
              <a:t>労働を受け取る「受領担当者」の業務ならびに「契約書」を取り交わして「注文書」を発行し「インボイス」を受け取り、代金の支払いを行う「購入担当者」の業務など、その役割ごとに領域を分けて、丸いスタートの印から業務の流れに沿って業務を配置しています。</a:t>
            </a:r>
            <a:endParaRPr kumimoji="1" lang="en-US" altLang="ja-JP" b="0" i="0" dirty="0">
              <a:latin typeface="Hiragino Mincho Pro W3" panose="02020300000000000000" pitchFamily="18" charset="-128"/>
              <a:ea typeface="Hiragino Mincho Pro W3" panose="02020300000000000000" pitchFamily="18" charset="-128"/>
            </a:endParaRPr>
          </a:p>
          <a:p>
            <a:endParaRPr kumimoji="1" lang="en-US" altLang="ja-JP" b="0" i="0" dirty="0">
              <a:latin typeface="Hiragino Mincho Pro W3" panose="02020300000000000000" pitchFamily="18" charset="-128"/>
              <a:ea typeface="Hiragino Mincho Pro W3" panose="020203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a:latin typeface="Hiragino Mincho Pro W3" panose="02020300000000000000" pitchFamily="18" charset="-128"/>
                <a:ea typeface="Hiragino Mincho Pro W3" panose="02020300000000000000" pitchFamily="18" charset="-128"/>
              </a:rPr>
              <a:t>業務のつながりとデータの流れを中心に記述しています。</a:t>
            </a:r>
          </a:p>
          <a:p>
            <a:r>
              <a:rPr kumimoji="1" lang="ja-JP" altLang="en-US" b="0" i="0">
                <a:latin typeface="Hiragino Mincho Pro W3" panose="02020300000000000000" pitchFamily="18" charset="-128"/>
                <a:ea typeface="Hiragino Mincho Pro W3" panose="02020300000000000000" pitchFamily="18" charset="-128"/>
              </a:rPr>
              <a:t>ここでは、実際のモノやサービスやお金の流れは示していません。</a:t>
            </a:r>
            <a:endParaRPr kumimoji="1" lang="en-US" altLang="ja-JP" b="0" i="0" dirty="0">
              <a:latin typeface="Hiragino Mincho Pro W3" panose="02020300000000000000" pitchFamily="18" charset="-128"/>
              <a:ea typeface="Hiragino Mincho Pro W3" panose="02020300000000000000" pitchFamily="18" charset="-128"/>
            </a:endParaRPr>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19</a:t>
            </a:fld>
            <a:endParaRPr kumimoji="1" lang="ja-JP" altLang="en-US"/>
          </a:p>
        </p:txBody>
      </p:sp>
    </p:spTree>
    <p:extLst>
      <p:ext uri="{BB962C8B-B14F-4D97-AF65-F5344CB8AC3E}">
        <p14:creationId xmlns:p14="http://schemas.microsoft.com/office/powerpoint/2010/main" val="2321476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i="0">
                <a:latin typeface="Hiragino Mincho Pro W3" panose="02020300000000000000" pitchFamily="18" charset="-128"/>
                <a:ea typeface="Hiragino Mincho Pro W3" panose="02020300000000000000" pitchFamily="18" charset="-128"/>
              </a:rPr>
              <a:t>初めまして、</a:t>
            </a:r>
            <a:r>
              <a:rPr kumimoji="1" lang="en-US" altLang="ja-JP" b="0" i="0" dirty="0">
                <a:latin typeface="Hiragino Mincho Pro W3" panose="02020300000000000000" pitchFamily="18" charset="-128"/>
                <a:ea typeface="Hiragino Mincho Pro W3" panose="02020300000000000000" pitchFamily="18" charset="-128"/>
              </a:rPr>
              <a:t>XBRL JAPAN </a:t>
            </a:r>
            <a:r>
              <a:rPr kumimoji="1" lang="ja-JP" altLang="en-US" b="0" i="0">
                <a:latin typeface="Hiragino Mincho Pro W3" panose="02020300000000000000" pitchFamily="18" charset="-128"/>
                <a:ea typeface="Hiragino Mincho Pro W3" panose="02020300000000000000" pitchFamily="18" charset="-128"/>
              </a:rPr>
              <a:t>顧問の　さんぶいち　のぶゆき　です。</a:t>
            </a:r>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日立の子会社で研究開発センタ長をしていたとき、</a:t>
            </a:r>
            <a:r>
              <a:rPr kumimoji="1" lang="en-US" altLang="ja-JP" b="0" i="0" dirty="0">
                <a:latin typeface="Hiragino Mincho Pro W3" panose="02020300000000000000" pitchFamily="18" charset="-128"/>
                <a:ea typeface="Hiragino Mincho Pro W3" panose="02020300000000000000" pitchFamily="18" charset="-128"/>
              </a:rPr>
              <a:t>2000</a:t>
            </a:r>
            <a:r>
              <a:rPr kumimoji="1" lang="ja-JP" altLang="en-US" b="0" i="0">
                <a:latin typeface="Hiragino Mincho Pro W3" panose="02020300000000000000" pitchFamily="18" charset="-128"/>
                <a:ea typeface="Hiragino Mincho Pro W3" panose="02020300000000000000" pitchFamily="18" charset="-128"/>
              </a:rPr>
              <a:t>年に</a:t>
            </a:r>
            <a:r>
              <a:rPr kumimoji="1" lang="en-US" altLang="ja-JP" b="0" i="0" dirty="0">
                <a:latin typeface="Hiragino Mincho Pro W3" panose="02020300000000000000" pitchFamily="18" charset="-128"/>
                <a:ea typeface="Hiragino Mincho Pro W3" panose="02020300000000000000" pitchFamily="18" charset="-128"/>
              </a:rPr>
              <a:t>XBRL</a:t>
            </a:r>
            <a:r>
              <a:rPr kumimoji="1" lang="ja-JP" altLang="en-US" b="0" i="0">
                <a:latin typeface="Hiragino Mincho Pro W3" panose="02020300000000000000" pitchFamily="18" charset="-128"/>
                <a:ea typeface="Hiragino Mincho Pro W3" panose="02020300000000000000" pitchFamily="18" charset="-128"/>
              </a:rPr>
              <a:t>と出会い、その時からすでに</a:t>
            </a:r>
            <a:r>
              <a:rPr kumimoji="1" lang="en-US" altLang="ja-JP" b="0" i="0" dirty="0">
                <a:latin typeface="Hiragino Mincho Pro W3" panose="02020300000000000000" pitchFamily="18" charset="-128"/>
                <a:ea typeface="Hiragino Mincho Pro W3" panose="02020300000000000000" pitchFamily="18" charset="-128"/>
              </a:rPr>
              <a:t>20</a:t>
            </a:r>
            <a:r>
              <a:rPr kumimoji="1" lang="ja-JP" altLang="en-US" b="0" i="0">
                <a:latin typeface="Hiragino Mincho Pro W3" panose="02020300000000000000" pitchFamily="18" charset="-128"/>
                <a:ea typeface="Hiragino Mincho Pro W3" panose="02020300000000000000" pitchFamily="18" charset="-128"/>
              </a:rPr>
              <a:t>年です。</a:t>
            </a:r>
            <a:endParaRPr kumimoji="1" lang="en-US" altLang="ja-JP" b="0" i="0" dirty="0">
              <a:latin typeface="Hiragino Mincho Pro W3" panose="02020300000000000000" pitchFamily="18" charset="-128"/>
              <a:ea typeface="Hiragino Mincho Pro W3" panose="02020300000000000000" pitchFamily="18" charset="-128"/>
            </a:endParaRPr>
          </a:p>
          <a:p>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今回の提言は、別途文書にてお送りしていますので、事務局から配布いただいた資料をお読みください。</a:t>
            </a:r>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本日は、ポイントを絞って提言の背景を中心に報告させていただきます。</a:t>
            </a:r>
            <a:endParaRPr kumimoji="1" lang="en-US" altLang="ja-JP" b="0" i="0" dirty="0">
              <a:latin typeface="Hiragino Mincho Pro W3" panose="02020300000000000000" pitchFamily="18" charset="-128"/>
              <a:ea typeface="Hiragino Mincho Pro W3" panose="02020300000000000000" pitchFamily="18" charset="-128"/>
            </a:endParaRPr>
          </a:p>
          <a:p>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まず、「</a:t>
            </a:r>
            <a:r>
              <a:rPr kumimoji="1" lang="en-US" altLang="ja-JP" b="0" i="0" dirty="0">
                <a:latin typeface="Hiragino Mincho Pro W3" panose="02020300000000000000" pitchFamily="18" charset="-128"/>
                <a:ea typeface="Hiragino Mincho Pro W3" panose="02020300000000000000" pitchFamily="18" charset="-128"/>
              </a:rPr>
              <a:t>1. </a:t>
            </a:r>
            <a:r>
              <a:rPr kumimoji="1" lang="ja-JP" altLang="en-US" b="0" i="0">
                <a:latin typeface="Hiragino Mincho Pro W3" panose="02020300000000000000" pitchFamily="18" charset="-128"/>
                <a:ea typeface="Hiragino Mincho Pro W3" panose="02020300000000000000" pitchFamily="18" charset="-128"/>
              </a:rPr>
              <a:t>電子インボイスの利用に係る定義と業務範囲の検討」ならびに「</a:t>
            </a:r>
            <a:r>
              <a:rPr kumimoji="1" lang="en-US" altLang="ja-JP" b="0" i="0" dirty="0">
                <a:latin typeface="Hiragino Mincho Pro W3" panose="02020300000000000000" pitchFamily="18" charset="-128"/>
                <a:ea typeface="Hiragino Mincho Pro W3" panose="02020300000000000000" pitchFamily="18" charset="-128"/>
              </a:rPr>
              <a:t>2. </a:t>
            </a:r>
            <a:r>
              <a:rPr kumimoji="1" lang="ja-JP" altLang="en-US" b="0" i="0">
                <a:latin typeface="Hiragino Mincho Pro W3" panose="02020300000000000000" pitchFamily="18" charset="-128"/>
                <a:ea typeface="Hiragino Mincho Pro W3" panose="02020300000000000000" pitchFamily="18" charset="-128"/>
              </a:rPr>
              <a:t>標準フォーマットとデータ流通に係る技術検討」についてです。</a:t>
            </a:r>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これについては、欧州における公共調達の推進とその為の電子インボイスの標準化の歴史が大変参考になると思いますので、後ほど報告させていただきます。</a:t>
            </a:r>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欧州における電子インボイスの実用の基礎には、</a:t>
            </a:r>
            <a:r>
              <a:rPr kumimoji="1" lang="en-US" altLang="ja-JP" b="0" i="0" dirty="0">
                <a:latin typeface="Hiragino Mincho Pro W3" panose="02020300000000000000" pitchFamily="18" charset="-128"/>
                <a:ea typeface="Hiragino Mincho Pro W3" panose="02020300000000000000" pitchFamily="18" charset="-128"/>
              </a:rPr>
              <a:t>2014</a:t>
            </a:r>
            <a:r>
              <a:rPr kumimoji="1" lang="ja-JP" altLang="en-US" b="0" i="0">
                <a:latin typeface="Hiragino Mincho Pro W3" panose="02020300000000000000" pitchFamily="18" charset="-128"/>
                <a:ea typeface="Hiragino Mincho Pro W3" panose="02020300000000000000" pitchFamily="18" charset="-128"/>
              </a:rPr>
              <a:t>年の「公共調達における電子インボイスに関する</a:t>
            </a:r>
            <a:r>
              <a:rPr kumimoji="1" lang="en-US" altLang="ja-JP" b="0" i="0" dirty="0">
                <a:latin typeface="Hiragino Mincho Pro W3" panose="02020300000000000000" pitchFamily="18" charset="-128"/>
                <a:ea typeface="Hiragino Mincho Pro W3" panose="02020300000000000000" pitchFamily="18" charset="-128"/>
              </a:rPr>
              <a:t>EU</a:t>
            </a:r>
            <a:r>
              <a:rPr kumimoji="1" lang="ja-JP" altLang="en-US" b="0" i="0">
                <a:latin typeface="Hiragino Mincho Pro W3" panose="02020300000000000000" pitchFamily="18" charset="-128"/>
                <a:ea typeface="Hiragino Mincho Pro W3" panose="02020300000000000000" pitchFamily="18" charset="-128"/>
              </a:rPr>
              <a:t>指令」があります。</a:t>
            </a:r>
            <a:endParaRPr kumimoji="1" lang="en-US" altLang="ja-JP" b="0" i="0" dirty="0">
              <a:latin typeface="Hiragino Mincho Pro W3" panose="02020300000000000000" pitchFamily="18" charset="-128"/>
              <a:ea typeface="Hiragino Mincho Pro W3" panose="02020300000000000000" pitchFamily="18" charset="-128"/>
            </a:endParaRPr>
          </a:p>
          <a:p>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提言の３番目、「</a:t>
            </a:r>
            <a:r>
              <a:rPr kumimoji="1" lang="en-US" altLang="ja-JP" b="0" i="0" dirty="0">
                <a:latin typeface="Hiragino Mincho Pro W3" panose="02020300000000000000" pitchFamily="18" charset="-128"/>
                <a:ea typeface="Hiragino Mincho Pro W3" panose="02020300000000000000" pitchFamily="18" charset="-128"/>
              </a:rPr>
              <a:t>3. </a:t>
            </a:r>
            <a:r>
              <a:rPr lang="ja-JP" altLang="ja-JP" sz="1200" b="0" i="0" kern="100">
                <a:latin typeface="Hiragino Mincho Pro W3" panose="02020300000000000000" pitchFamily="18" charset="-128"/>
                <a:ea typeface="Hiragino Mincho Pro W3" panose="02020300000000000000" pitchFamily="18" charset="-128"/>
                <a:cs typeface="Times New Roman" panose="02020603050405020304" pitchFamily="18" charset="0"/>
              </a:rPr>
              <a:t>標準仕様の維持改訂等に係る運用検討</a:t>
            </a:r>
            <a:r>
              <a:rPr lang="ja-JP" altLang="en-US" sz="1200" b="0" i="0" kern="100">
                <a:latin typeface="Hiragino Mincho Pro W3" panose="02020300000000000000" pitchFamily="18" charset="-128"/>
                <a:ea typeface="Hiragino Mincho Pro W3" panose="02020300000000000000" pitchFamily="18" charset="-128"/>
                <a:cs typeface="Times New Roman" panose="02020603050405020304" pitchFamily="18" charset="0"/>
              </a:rPr>
              <a:t>」については、</a:t>
            </a:r>
            <a:r>
              <a:rPr lang="en-US" altLang="ja-JP" sz="1200" b="0" i="0" kern="100" dirty="0">
                <a:latin typeface="Hiragino Mincho Pro W3" panose="02020300000000000000" pitchFamily="18" charset="-128"/>
                <a:ea typeface="Hiragino Mincho Pro W3" panose="02020300000000000000" pitchFamily="18" charset="-128"/>
                <a:cs typeface="Times New Roman" panose="02020603050405020304" pitchFamily="18" charset="0"/>
              </a:rPr>
              <a:t>XBRL JAPAN</a:t>
            </a:r>
            <a:r>
              <a:rPr lang="ja-JP" altLang="en-US" sz="1200" b="0" i="0" kern="100">
                <a:latin typeface="Hiragino Mincho Pro W3" panose="02020300000000000000" pitchFamily="18" charset="-128"/>
                <a:ea typeface="Hiragino Mincho Pro W3" panose="02020300000000000000" pitchFamily="18" charset="-128"/>
                <a:cs typeface="Times New Roman" panose="02020603050405020304" pitchFamily="18" charset="0"/>
              </a:rPr>
              <a:t>を</a:t>
            </a:r>
            <a:r>
              <a:rPr lang="en-US" altLang="ja-JP" sz="1200" b="0" i="0" kern="100" dirty="0">
                <a:latin typeface="Hiragino Mincho Pro W3" panose="02020300000000000000" pitchFamily="18" charset="-128"/>
                <a:ea typeface="Hiragino Mincho Pro W3" panose="02020300000000000000" pitchFamily="18" charset="-128"/>
                <a:cs typeface="Times New Roman" panose="02020603050405020304" pitchFamily="18" charset="0"/>
              </a:rPr>
              <a:t>20</a:t>
            </a:r>
            <a:r>
              <a:rPr lang="ja-JP" altLang="en-US" sz="1200" b="0" i="0" kern="100">
                <a:latin typeface="Hiragino Mincho Pro W3" panose="02020300000000000000" pitchFamily="18" charset="-128"/>
                <a:ea typeface="Hiragino Mincho Pro W3" panose="02020300000000000000" pitchFamily="18" charset="-128"/>
                <a:cs typeface="Times New Roman" panose="02020603050405020304" pitchFamily="18" charset="0"/>
              </a:rPr>
              <a:t>年継続してきた経験から、大変重要な検討課題だと考えております。</a:t>
            </a:r>
            <a:endParaRPr lang="en-US" altLang="ja-JP" sz="1200" b="0" i="0" kern="100" dirty="0">
              <a:latin typeface="Hiragino Mincho Pro W3" panose="02020300000000000000" pitchFamily="18" charset="-128"/>
              <a:ea typeface="Hiragino Mincho Pro W3" panose="02020300000000000000" pitchFamily="18" charset="-128"/>
              <a:cs typeface="Times New Roman" panose="02020603050405020304" pitchFamily="18" charset="0"/>
            </a:endParaRPr>
          </a:p>
          <a:p>
            <a:r>
              <a:rPr lang="ja-JP" altLang="en-US" sz="1200" b="0" i="0" kern="100">
                <a:latin typeface="Hiragino Mincho Pro W3" panose="02020300000000000000" pitchFamily="18" charset="-128"/>
                <a:ea typeface="Hiragino Mincho Pro W3" panose="02020300000000000000" pitchFamily="18" charset="-128"/>
                <a:cs typeface="Times New Roman" panose="02020603050405020304" pitchFamily="18" charset="0"/>
              </a:rPr>
              <a:t>形を作ることは大変な作業ですが、それ以上に、使い続けられるようにすることを考えておかないと一時的なものに終わってしまいます。</a:t>
            </a:r>
            <a:endParaRPr lang="en-US" altLang="ja-JP" sz="1200" b="0" i="0" kern="100" dirty="0">
              <a:latin typeface="Hiragino Mincho Pro W3" panose="02020300000000000000" pitchFamily="18" charset="-128"/>
              <a:ea typeface="Hiragino Mincho Pro W3" panose="02020300000000000000" pitchFamily="18" charset="-128"/>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2</a:t>
            </a:fld>
            <a:endParaRPr kumimoji="1" lang="ja-JP" altLang="en-US"/>
          </a:p>
        </p:txBody>
      </p:sp>
    </p:spTree>
    <p:extLst>
      <p:ext uri="{BB962C8B-B14F-4D97-AF65-F5344CB8AC3E}">
        <p14:creationId xmlns:p14="http://schemas.microsoft.com/office/powerpoint/2010/main" val="3026191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0" i="0" dirty="0">
                <a:latin typeface="Hiragino Mincho Pro W3" panose="02020300000000000000" pitchFamily="18" charset="-128"/>
                <a:ea typeface="Hiragino Mincho Pro W3" panose="02020300000000000000" pitchFamily="18" charset="-128"/>
              </a:rPr>
              <a:t>EU</a:t>
            </a:r>
            <a:r>
              <a:rPr kumimoji="1" lang="ja-JP" altLang="en-US" b="0" i="0">
                <a:latin typeface="Hiragino Mincho Pro W3" panose="02020300000000000000" pitchFamily="18" charset="-128"/>
                <a:ea typeface="Hiragino Mincho Pro W3" panose="02020300000000000000" pitchFamily="18" charset="-128"/>
              </a:rPr>
              <a:t>規格では、</a:t>
            </a:r>
            <a:r>
              <a:rPr kumimoji="1" lang="en-US" altLang="ja-JP" b="0" i="0" dirty="0">
                <a:latin typeface="Hiragino Mincho Pro W3" panose="02020300000000000000" pitchFamily="18" charset="-128"/>
                <a:ea typeface="Hiragino Mincho Pro W3" panose="02020300000000000000" pitchFamily="18" charset="-128"/>
              </a:rPr>
              <a:t>12</a:t>
            </a:r>
            <a:r>
              <a:rPr kumimoji="1" lang="ja-JP" altLang="en-US" b="0" i="0">
                <a:latin typeface="Hiragino Mincho Pro W3" panose="02020300000000000000" pitchFamily="18" charset="-128"/>
                <a:ea typeface="Hiragino Mincho Pro W3" panose="02020300000000000000" pitchFamily="18" charset="-128"/>
              </a:rPr>
              <a:t>種類の</a:t>
            </a:r>
            <a:r>
              <a:rPr lang="ja-JP" altLang="en-US" sz="1200" b="0" i="0">
                <a:latin typeface="Hiragino Mincho Pro W3" panose="02020300000000000000" pitchFamily="18" charset="-128"/>
                <a:ea typeface="Hiragino Mincho Pro W3" panose="02020300000000000000" pitchFamily="18" charset="-128"/>
              </a:rPr>
              <a:t>業務プロセスを定義しています。</a:t>
            </a:r>
            <a:endParaRPr lang="en-US" altLang="ja-JP" sz="1200" b="0" i="0" dirty="0">
              <a:latin typeface="Hiragino Mincho Pro W3" panose="02020300000000000000" pitchFamily="18" charset="-128"/>
              <a:ea typeface="Hiragino Mincho Pro W3" panose="02020300000000000000" pitchFamily="18" charset="-128"/>
            </a:endParaRPr>
          </a:p>
          <a:p>
            <a:endParaRPr lang="en-US" altLang="ja-JP" sz="1200" b="0" i="0" dirty="0">
              <a:latin typeface="Hiragino Mincho Pro W3" panose="02020300000000000000" pitchFamily="18" charset="-128"/>
              <a:ea typeface="Hiragino Mincho Pro W3" panose="02020300000000000000" pitchFamily="18" charset="-128"/>
            </a:endParaRPr>
          </a:p>
          <a:p>
            <a:r>
              <a:rPr lang="ja-JP" altLang="en-US" sz="1200" b="0" i="0">
                <a:latin typeface="Hiragino Mincho Pro W3" panose="02020300000000000000" pitchFamily="18" charset="-128"/>
                <a:ea typeface="Hiragino Mincho Pro W3" panose="02020300000000000000" pitchFamily="18" charset="-128"/>
              </a:rPr>
              <a:t>この業務プロセスと「適格請求書」、「適格簡易請求書」、「適格返還請求書」がどう対応するのか</a:t>
            </a:r>
            <a:endParaRPr lang="en-US" altLang="ja-JP" sz="1200" b="0" i="0" dirty="0">
              <a:latin typeface="Hiragino Mincho Pro W3" panose="02020300000000000000" pitchFamily="18" charset="-128"/>
              <a:ea typeface="Hiragino Mincho Pro W3" panose="02020300000000000000" pitchFamily="18" charset="-128"/>
            </a:endParaRPr>
          </a:p>
          <a:p>
            <a:r>
              <a:rPr lang="ja-JP" altLang="en-US" sz="1200" b="0" i="0">
                <a:latin typeface="Hiragino Mincho Pro W3" panose="02020300000000000000" pitchFamily="18" charset="-128"/>
                <a:ea typeface="Hiragino Mincho Pro W3" panose="02020300000000000000" pitchFamily="18" charset="-128"/>
              </a:rPr>
              <a:t>及び　「月まとめでの書面による請求書交付」など、日本独自の業務プロセスがそもそもこの</a:t>
            </a:r>
            <a:r>
              <a:rPr kumimoji="1" lang="en-US" altLang="ja-JP" b="0" i="0" dirty="0">
                <a:latin typeface="Hiragino Mincho Pro W3" panose="02020300000000000000" pitchFamily="18" charset="-128"/>
                <a:ea typeface="Hiragino Mincho Pro W3" panose="02020300000000000000" pitchFamily="18" charset="-128"/>
              </a:rPr>
              <a:t>12</a:t>
            </a:r>
            <a:r>
              <a:rPr kumimoji="1" lang="ja-JP" altLang="en-US" b="0" i="0">
                <a:latin typeface="Hiragino Mincho Pro W3" panose="02020300000000000000" pitchFamily="18" charset="-128"/>
                <a:ea typeface="Hiragino Mincho Pro W3" panose="02020300000000000000" pitchFamily="18" charset="-128"/>
              </a:rPr>
              <a:t>種類の</a:t>
            </a:r>
            <a:r>
              <a:rPr lang="ja-JP" altLang="en-US" sz="1200" b="0" i="0">
                <a:latin typeface="Hiragino Mincho Pro W3" panose="02020300000000000000" pitchFamily="18" charset="-128"/>
                <a:ea typeface="Hiragino Mincho Pro W3" panose="02020300000000000000" pitchFamily="18" charset="-128"/>
              </a:rPr>
              <a:t>業務プロセスで表現できるのかの確認が必要です。</a:t>
            </a:r>
            <a:endParaRPr lang="en-US" altLang="ja-JP" sz="1200" b="0" i="0" dirty="0">
              <a:latin typeface="Hiragino Mincho Pro W3" panose="02020300000000000000" pitchFamily="18" charset="-128"/>
              <a:ea typeface="Hiragino Mincho Pro W3" panose="02020300000000000000" pitchFamily="18" charset="-128"/>
            </a:endParaRPr>
          </a:p>
          <a:p>
            <a:endParaRPr lang="en-US" altLang="ja-JP" sz="1200" b="0" i="0" dirty="0">
              <a:latin typeface="Hiragino Mincho Pro W3" panose="02020300000000000000" pitchFamily="18" charset="-128"/>
              <a:ea typeface="Hiragino Mincho Pro W3" panose="02020300000000000000" pitchFamily="18" charset="-128"/>
            </a:endParaRPr>
          </a:p>
          <a:p>
            <a:r>
              <a:rPr kumimoji="1" lang="en-US" altLang="ja-JP" sz="1200" b="0" i="0" dirty="0">
                <a:latin typeface="Hiragino Mincho Pro W3" panose="02020300000000000000" pitchFamily="18" charset="-128"/>
                <a:ea typeface="Hiragino Mincho Pro W3" panose="02020300000000000000" pitchFamily="18" charset="-128"/>
              </a:rPr>
              <a:t>OpenPEPPOL</a:t>
            </a:r>
            <a:r>
              <a:rPr kumimoji="1" lang="ja-JP" altLang="en-US" sz="1200" b="0" i="0">
                <a:latin typeface="Hiragino Mincho Pro W3" panose="02020300000000000000" pitchFamily="18" charset="-128"/>
                <a:ea typeface="Hiragino Mincho Pro W3" panose="02020300000000000000" pitchFamily="18" charset="-128"/>
              </a:rPr>
              <a:t>の</a:t>
            </a:r>
            <a:r>
              <a:rPr kumimoji="1" lang="en-US" altLang="ja-JP" sz="1200" b="0" i="0" dirty="0">
                <a:latin typeface="Hiragino Mincho Pro W3" panose="02020300000000000000" pitchFamily="18" charset="-128"/>
                <a:ea typeface="Hiragino Mincho Pro W3" panose="02020300000000000000" pitchFamily="18" charset="-128"/>
              </a:rPr>
              <a:t>BIS Billing</a:t>
            </a:r>
            <a:r>
              <a:rPr kumimoji="1" lang="ja-JP" altLang="en-US" sz="1200" b="0" i="0">
                <a:latin typeface="Hiragino Mincho Pro W3" panose="02020300000000000000" pitchFamily="18" charset="-128"/>
                <a:ea typeface="Hiragino Mincho Pro W3" panose="02020300000000000000" pitchFamily="18" charset="-128"/>
              </a:rPr>
              <a:t>では、このうち、</a:t>
            </a:r>
            <a:r>
              <a:rPr kumimoji="1" lang="en-US" altLang="ja-JP" sz="1200" b="0" i="0" dirty="0">
                <a:latin typeface="Hiragino Mincho Pro W3" panose="02020300000000000000" pitchFamily="18" charset="-128"/>
                <a:ea typeface="Hiragino Mincho Pro W3" panose="02020300000000000000" pitchFamily="18" charset="-128"/>
              </a:rPr>
              <a:t>P1</a:t>
            </a:r>
            <a:r>
              <a:rPr kumimoji="1" lang="ja-JP" altLang="en-US" sz="1200" b="0" i="0">
                <a:latin typeface="Hiragino Mincho Pro W3" panose="02020300000000000000" pitchFamily="18" charset="-128"/>
                <a:ea typeface="Hiragino Mincho Pro W3" panose="02020300000000000000" pitchFamily="18" charset="-128"/>
              </a:rPr>
              <a:t>から</a:t>
            </a:r>
            <a:r>
              <a:rPr kumimoji="1" lang="en-US" altLang="ja-JP" sz="1200" b="0" i="0" dirty="0">
                <a:latin typeface="Hiragino Mincho Pro W3" panose="02020300000000000000" pitchFamily="18" charset="-128"/>
                <a:ea typeface="Hiragino Mincho Pro W3" panose="02020300000000000000" pitchFamily="18" charset="-128"/>
              </a:rPr>
              <a:t>P9</a:t>
            </a:r>
            <a:r>
              <a:rPr kumimoji="1" lang="ja-JP" altLang="en-US" sz="1200" b="0" i="0">
                <a:latin typeface="Hiragino Mincho Pro W3" panose="02020300000000000000" pitchFamily="18" charset="-128"/>
                <a:ea typeface="Hiragino Mincho Pro W3" panose="02020300000000000000" pitchFamily="18" charset="-128"/>
              </a:rPr>
              <a:t>までしかサポートしていないので、例えば日本固有の商習慣である月次請求には対応していないものと思われます。</a:t>
            </a:r>
            <a:endParaRPr kumimoji="1" lang="en-US" altLang="ja-JP" sz="1200" b="0" i="0" dirty="0">
              <a:latin typeface="Hiragino Mincho Pro W3" panose="02020300000000000000" pitchFamily="18" charset="-128"/>
              <a:ea typeface="Hiragino Mincho Pro W3" panose="02020300000000000000" pitchFamily="18" charset="-128"/>
            </a:endParaRPr>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20</a:t>
            </a:fld>
            <a:endParaRPr kumimoji="1" lang="ja-JP" altLang="en-US"/>
          </a:p>
        </p:txBody>
      </p:sp>
    </p:spTree>
    <p:extLst>
      <p:ext uri="{BB962C8B-B14F-4D97-AF65-F5344CB8AC3E}">
        <p14:creationId xmlns:p14="http://schemas.microsoft.com/office/powerpoint/2010/main" val="1580673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i="0">
                <a:latin typeface="Hiragino Mincho Pro W3" panose="02020300000000000000" pitchFamily="18" charset="-128"/>
                <a:ea typeface="Hiragino Mincho Pro W3" panose="02020300000000000000" pitchFamily="18" charset="-128"/>
              </a:rPr>
              <a:t>日本で通常行われている月次請求</a:t>
            </a:r>
            <a:r>
              <a:rPr lang="ja-JP" altLang="en-US" sz="1200" b="0" i="0">
                <a:latin typeface="Hiragino Mincho Pro W3" panose="02020300000000000000" pitchFamily="18" charset="-128"/>
                <a:ea typeface="Hiragino Mincho Pro W3" panose="02020300000000000000" pitchFamily="18" charset="-128"/>
              </a:rPr>
              <a:t>などの代表的な</a:t>
            </a:r>
            <a:r>
              <a:rPr kumimoji="1" lang="ja-JP" altLang="en-US" b="0" i="0">
                <a:latin typeface="Hiragino Mincho Pro W3" panose="02020300000000000000" pitchFamily="18" charset="-128"/>
                <a:ea typeface="Hiragino Mincho Pro W3" panose="02020300000000000000" pitchFamily="18" charset="-128"/>
              </a:rPr>
              <a:t>業務プロセスを事前に整理しておき、この</a:t>
            </a:r>
            <a:r>
              <a:rPr kumimoji="1" lang="en-US" altLang="ja-JP" b="0" i="0" dirty="0">
                <a:latin typeface="Hiragino Mincho Pro W3" panose="02020300000000000000" pitchFamily="18" charset="-128"/>
                <a:ea typeface="Hiragino Mincho Pro W3" panose="02020300000000000000" pitchFamily="18" charset="-128"/>
              </a:rPr>
              <a:t>12</a:t>
            </a:r>
            <a:r>
              <a:rPr kumimoji="1" lang="ja-JP" altLang="en-US" b="0" i="0">
                <a:latin typeface="Hiragino Mincho Pro W3" panose="02020300000000000000" pitchFamily="18" charset="-128"/>
                <a:ea typeface="Hiragino Mincho Pro W3" panose="02020300000000000000" pitchFamily="18" charset="-128"/>
              </a:rPr>
              <a:t>種類の業務プロセスとの対応を確認する作業が、電子インボイスの全体像を掴む上で重要なステップです。</a:t>
            </a:r>
            <a:endParaRPr kumimoji="1" lang="en-US" altLang="ja-JP" b="0" i="0" dirty="0">
              <a:latin typeface="Hiragino Mincho Pro W3" panose="02020300000000000000" pitchFamily="18" charset="-128"/>
              <a:ea typeface="Hiragino Mincho Pro W3" panose="02020300000000000000" pitchFamily="18" charset="-128"/>
            </a:endParaRPr>
          </a:p>
          <a:p>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また、</a:t>
            </a:r>
            <a:r>
              <a:rPr kumimoji="1" lang="en-US" altLang="ja-JP" b="0" i="0" dirty="0">
                <a:latin typeface="Hiragino Mincho Pro W3" panose="02020300000000000000" pitchFamily="18" charset="-128"/>
                <a:ea typeface="Hiragino Mincho Pro W3" panose="02020300000000000000" pitchFamily="18" charset="-128"/>
              </a:rPr>
              <a:t>EU</a:t>
            </a:r>
            <a:r>
              <a:rPr kumimoji="1" lang="ja-JP" altLang="en-US" b="0" i="0">
                <a:latin typeface="Hiragino Mincho Pro W3" panose="02020300000000000000" pitchFamily="18" charset="-128"/>
                <a:ea typeface="Hiragino Mincho Pro W3" panose="02020300000000000000" pitchFamily="18" charset="-128"/>
              </a:rPr>
              <a:t>規格では、業務プロセスが正しく行われ、関連するデータ間で矛盾がないか検証することも規定しています。</a:t>
            </a:r>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基本の約</a:t>
            </a:r>
            <a:r>
              <a:rPr kumimoji="1" lang="en-US" altLang="ja-JP" b="0" i="0" dirty="0">
                <a:latin typeface="Hiragino Mincho Pro W3" panose="02020300000000000000" pitchFamily="18" charset="-128"/>
                <a:ea typeface="Hiragino Mincho Pro W3" panose="02020300000000000000" pitchFamily="18" charset="-128"/>
              </a:rPr>
              <a:t>90</a:t>
            </a:r>
            <a:r>
              <a:rPr kumimoji="1" lang="ja-JP" altLang="en-US" b="0" i="0">
                <a:latin typeface="Hiragino Mincho Pro W3" panose="02020300000000000000" pitchFamily="18" charset="-128"/>
                <a:ea typeface="Hiragino Mincho Pro W3" panose="02020300000000000000" pitchFamily="18" charset="-128"/>
              </a:rPr>
              <a:t>のルールに加えて、</a:t>
            </a:r>
            <a:r>
              <a:rPr kumimoji="1" lang="en-US" altLang="ja-JP" b="0" i="0" dirty="0">
                <a:latin typeface="Hiragino Mincho Pro W3" panose="02020300000000000000" pitchFamily="18" charset="-128"/>
                <a:ea typeface="Hiragino Mincho Pro W3" panose="02020300000000000000" pitchFamily="18" charset="-128"/>
              </a:rPr>
              <a:t>VAT</a:t>
            </a:r>
            <a:r>
              <a:rPr kumimoji="1" lang="ja-JP" altLang="en-US" b="0" i="0">
                <a:latin typeface="Hiragino Mincho Pro W3" panose="02020300000000000000" pitchFamily="18" charset="-128"/>
                <a:ea typeface="Hiragino Mincho Pro W3" panose="02020300000000000000" pitchFamily="18" charset="-128"/>
              </a:rPr>
              <a:t>に関するルールは、</a:t>
            </a:r>
            <a:r>
              <a:rPr kumimoji="1" lang="en-US" altLang="ja-JP" b="0" i="0" dirty="0">
                <a:latin typeface="Hiragino Mincho Pro W3" panose="02020300000000000000" pitchFamily="18" charset="-128"/>
                <a:ea typeface="Hiragino Mincho Pro W3" panose="02020300000000000000" pitchFamily="18" charset="-128"/>
              </a:rPr>
              <a:t>EU</a:t>
            </a:r>
            <a:r>
              <a:rPr kumimoji="1" lang="ja-JP" altLang="en-US" b="0" i="0">
                <a:latin typeface="Hiragino Mincho Pro W3" panose="02020300000000000000" pitchFamily="18" charset="-128"/>
                <a:ea typeface="Hiragino Mincho Pro W3" panose="02020300000000000000" pitchFamily="18" charset="-128"/>
              </a:rPr>
              <a:t>加盟国独自のルールも合わせて</a:t>
            </a:r>
            <a:r>
              <a:rPr kumimoji="1" lang="en-US" altLang="ja-JP" b="0" i="0" dirty="0">
                <a:latin typeface="Hiragino Mincho Pro W3" panose="02020300000000000000" pitchFamily="18" charset="-128"/>
                <a:ea typeface="Hiragino Mincho Pro W3" panose="02020300000000000000" pitchFamily="18" charset="-128"/>
              </a:rPr>
              <a:t>100</a:t>
            </a:r>
            <a:r>
              <a:rPr kumimoji="1" lang="ja-JP" altLang="en-US" b="0" i="0">
                <a:latin typeface="Hiragino Mincho Pro W3" panose="02020300000000000000" pitchFamily="18" charset="-128"/>
                <a:ea typeface="Hiragino Mincho Pro W3" panose="02020300000000000000" pitchFamily="18" charset="-128"/>
              </a:rPr>
              <a:t>近く規定されています。</a:t>
            </a:r>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この</a:t>
            </a:r>
            <a:r>
              <a:rPr kumimoji="1" lang="en-US" altLang="ja-JP" b="0" i="0" dirty="0">
                <a:latin typeface="Hiragino Mincho Pro W3" panose="02020300000000000000" pitchFamily="18" charset="-128"/>
                <a:ea typeface="Hiragino Mincho Pro W3" panose="02020300000000000000" pitchFamily="18" charset="-128"/>
              </a:rPr>
              <a:t>EU</a:t>
            </a:r>
            <a:r>
              <a:rPr kumimoji="1" lang="ja-JP" altLang="en-US" b="0" i="0">
                <a:latin typeface="Hiragino Mincho Pro W3" panose="02020300000000000000" pitchFamily="18" charset="-128"/>
                <a:ea typeface="Hiragino Mincho Pro W3" panose="02020300000000000000" pitchFamily="18" charset="-128"/>
              </a:rPr>
              <a:t>規格に準拠した、</a:t>
            </a:r>
            <a:r>
              <a:rPr kumimoji="1" lang="en-US" altLang="ja-JP" b="0" i="0" dirty="0">
                <a:latin typeface="Hiragino Mincho Pro W3" panose="02020300000000000000" pitchFamily="18" charset="-128"/>
                <a:ea typeface="Hiragino Mincho Pro W3" panose="02020300000000000000" pitchFamily="18" charset="-128"/>
              </a:rPr>
              <a:t>OpenPEPPOL BIS Billing</a:t>
            </a:r>
            <a:r>
              <a:rPr kumimoji="1" lang="ja-JP" altLang="en-US" b="0" i="0">
                <a:latin typeface="Hiragino Mincho Pro W3" panose="02020300000000000000" pitchFamily="18" charset="-128"/>
                <a:ea typeface="Hiragino Mincho Pro W3" panose="02020300000000000000" pitchFamily="18" charset="-128"/>
              </a:rPr>
              <a:t>では、データ検証ルールが</a:t>
            </a:r>
            <a:r>
              <a:rPr kumimoji="1" lang="en-US" altLang="ja-JP" b="0" i="0" dirty="0">
                <a:latin typeface="Hiragino Mincho Pro W3" panose="02020300000000000000" pitchFamily="18" charset="-128"/>
                <a:ea typeface="Hiragino Mincho Pro W3" panose="02020300000000000000" pitchFamily="18" charset="-128"/>
              </a:rPr>
              <a:t>43</a:t>
            </a:r>
            <a:r>
              <a:rPr kumimoji="1" lang="ja-JP" altLang="en-US" b="0" i="0">
                <a:latin typeface="Hiragino Mincho Pro W3" panose="02020300000000000000" pitchFamily="18" charset="-128"/>
                <a:ea typeface="Hiragino Mincho Pro W3" panose="02020300000000000000" pitchFamily="18" charset="-128"/>
              </a:rPr>
              <a:t>ページにわたって規定されています。</a:t>
            </a:r>
            <a:endParaRPr kumimoji="1" lang="en-US" altLang="ja-JP" b="0" i="0" dirty="0">
              <a:latin typeface="Hiragino Mincho Pro W3" panose="02020300000000000000" pitchFamily="18" charset="-128"/>
              <a:ea typeface="Hiragino Mincho Pro W3" panose="02020300000000000000" pitchFamily="18" charset="-128"/>
            </a:endParaRPr>
          </a:p>
          <a:p>
            <a:r>
              <a:rPr kumimoji="1" lang="en-US" altLang="ja-JP" b="0" i="0" dirty="0" err="1">
                <a:latin typeface="Hiragino Mincho Pro W3" panose="02020300000000000000" pitchFamily="18" charset="-128"/>
                <a:ea typeface="Hiragino Mincho Pro W3" panose="02020300000000000000" pitchFamily="18" charset="-128"/>
              </a:rPr>
              <a:t>OpenPEPPOL</a:t>
            </a:r>
            <a:r>
              <a:rPr kumimoji="1" lang="ja-JP" altLang="en-US" b="0" i="0">
                <a:latin typeface="Hiragino Mincho Pro W3" panose="02020300000000000000" pitchFamily="18" charset="-128"/>
                <a:ea typeface="Hiragino Mincho Pro W3" panose="02020300000000000000" pitchFamily="18" charset="-128"/>
              </a:rPr>
              <a:t>のルールは、</a:t>
            </a:r>
            <a:r>
              <a:rPr kumimoji="1" lang="en-US" altLang="ja-JP" b="0" i="0" dirty="0">
                <a:latin typeface="Hiragino Mincho Pro W3" panose="02020300000000000000" pitchFamily="18" charset="-128"/>
                <a:ea typeface="Hiragino Mincho Pro W3" panose="02020300000000000000" pitchFamily="18" charset="-128"/>
              </a:rPr>
              <a:t>XML</a:t>
            </a:r>
            <a:r>
              <a:rPr kumimoji="1" lang="ja-JP" altLang="en-US" b="0" i="0">
                <a:latin typeface="Hiragino Mincho Pro W3" panose="02020300000000000000" pitchFamily="18" charset="-128"/>
                <a:ea typeface="Hiragino Mincho Pro W3" panose="02020300000000000000" pitchFamily="18" charset="-128"/>
              </a:rPr>
              <a:t>の</a:t>
            </a:r>
            <a:r>
              <a:rPr kumimoji="1" lang="en-US" altLang="ja-JP" b="0" i="0" dirty="0">
                <a:latin typeface="Hiragino Mincho Pro W3" panose="02020300000000000000" pitchFamily="18" charset="-128"/>
                <a:ea typeface="Hiragino Mincho Pro W3" panose="02020300000000000000" pitchFamily="18" charset="-128"/>
              </a:rPr>
              <a:t>Schematron</a:t>
            </a:r>
            <a:r>
              <a:rPr kumimoji="1" lang="ja-JP" altLang="en-US" b="0" i="0">
                <a:latin typeface="Hiragino Mincho Pro W3" panose="02020300000000000000" pitchFamily="18" charset="-128"/>
                <a:ea typeface="Hiragino Mincho Pro W3" panose="02020300000000000000" pitchFamily="18" charset="-128"/>
              </a:rPr>
              <a:t>の検証ルールで定義されていますので、導入に際しては、これらのルールの確認と日本の事情に合わせたカスタマイズが必要です。</a:t>
            </a:r>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21</a:t>
            </a:fld>
            <a:endParaRPr kumimoji="1" lang="ja-JP" altLang="en-US"/>
          </a:p>
        </p:txBody>
      </p:sp>
    </p:spTree>
    <p:extLst>
      <p:ext uri="{BB962C8B-B14F-4D97-AF65-F5344CB8AC3E}">
        <p14:creationId xmlns:p14="http://schemas.microsoft.com/office/powerpoint/2010/main" val="2640495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a:latin typeface="Hiragino Mincho Pro W3" panose="02020300000000000000" pitchFamily="18" charset="-128"/>
                <a:ea typeface="Hiragino Mincho Pro W3" panose="02020300000000000000" pitchFamily="18" charset="-128"/>
              </a:rPr>
              <a:t>また、</a:t>
            </a:r>
            <a:r>
              <a:rPr kumimoji="1" lang="en-US" altLang="ja-JP" sz="1200" b="0" i="0" dirty="0">
                <a:latin typeface="Hiragino Mincho Pro W3" panose="02020300000000000000" pitchFamily="18" charset="-128"/>
                <a:ea typeface="Hiragino Mincho Pro W3" panose="02020300000000000000" pitchFamily="18" charset="-128"/>
              </a:rPr>
              <a:t>EU</a:t>
            </a:r>
            <a:r>
              <a:rPr kumimoji="1" lang="ja-JP" altLang="en-US" sz="1200" b="0" i="0">
                <a:latin typeface="Hiragino Mincho Pro W3" panose="02020300000000000000" pitchFamily="18" charset="-128"/>
                <a:ea typeface="Hiragino Mincho Pro W3" panose="02020300000000000000" pitchFamily="18" charset="-128"/>
              </a:rPr>
              <a:t>指令では、</a:t>
            </a:r>
            <a:endParaRPr kumimoji="1" lang="en-US" altLang="ja-JP" sz="1200" b="0" i="0" dirty="0">
              <a:latin typeface="Hiragino Mincho Pro W3" panose="02020300000000000000" pitchFamily="18" charset="-128"/>
              <a:ea typeface="Hiragino Mincho Pro W3" panose="02020300000000000000" pitchFamily="18" charset="-128"/>
            </a:endParaRPr>
          </a:p>
          <a:p>
            <a:pPr>
              <a:lnSpc>
                <a:spcPts val="1800"/>
              </a:lnSpc>
            </a:pPr>
            <a:r>
              <a:rPr lang="ja-JP" altLang="en-US" sz="1200" b="0" i="0">
                <a:latin typeface="Hiragino Mincho Pro W3" panose="02020300000000000000" pitchFamily="18" charset="-128"/>
                <a:ea typeface="Hiragino Mincho Pro W3" panose="02020300000000000000" pitchFamily="18" charset="-128"/>
                <a:cs typeface="Times New Roman" panose="02020603050405020304" pitchFamily="18" charset="0"/>
              </a:rPr>
              <a:t>・技術的に中立であること</a:t>
            </a:r>
            <a:endParaRPr lang="en-US" altLang="ja-JP" sz="1200" b="0" i="0" dirty="0">
              <a:latin typeface="Hiragino Mincho Pro W3" panose="02020300000000000000" pitchFamily="18" charset="-128"/>
              <a:ea typeface="Hiragino Mincho Pro W3" panose="02020300000000000000" pitchFamily="18" charset="-128"/>
              <a:cs typeface="Times New Roman" panose="02020603050405020304" pitchFamily="18" charset="0"/>
            </a:endParaRPr>
          </a:p>
          <a:p>
            <a:pPr>
              <a:lnSpc>
                <a:spcPts val="1800"/>
              </a:lnSpc>
            </a:pPr>
            <a:r>
              <a:rPr lang="ja-JP" altLang="en-US" sz="1200" b="0" i="0">
                <a:latin typeface="Hiragino Mincho Pro W3" panose="02020300000000000000" pitchFamily="18" charset="-128"/>
                <a:ea typeface="Hiragino Mincho Pro W3" panose="02020300000000000000" pitchFamily="18" charset="-128"/>
                <a:cs typeface="Times New Roman" panose="02020603050405020304" pitchFamily="18" charset="0"/>
              </a:rPr>
              <a:t>・電子インボイスに関する関連国際規格と互換性があること</a:t>
            </a:r>
            <a:endParaRPr lang="en-US" altLang="ja-JP" sz="1200" b="0" i="0" dirty="0">
              <a:latin typeface="Hiragino Mincho Pro W3" panose="02020300000000000000" pitchFamily="18" charset="-128"/>
              <a:ea typeface="Hiragino Mincho Pro W3" panose="02020300000000000000" pitchFamily="18" charset="-128"/>
              <a:cs typeface="Times New Roman" panose="02020603050405020304" pitchFamily="18" charset="0"/>
            </a:endParaRPr>
          </a:p>
          <a:p>
            <a:r>
              <a:rPr kumimoji="1" lang="ja-JP" altLang="en-US" sz="1200" b="0" i="0">
                <a:latin typeface="Hiragino Mincho Pro W3" panose="02020300000000000000" pitchFamily="18" charset="-128"/>
                <a:ea typeface="Hiragino Mincho Pro W3" panose="02020300000000000000" pitchFamily="18" charset="-128"/>
              </a:rPr>
              <a:t>といった条件が与えられていました。</a:t>
            </a:r>
            <a:endParaRPr kumimoji="1" lang="en-US" altLang="ja-JP" sz="1200" b="0" i="0" dirty="0">
              <a:latin typeface="Hiragino Mincho Pro W3" panose="02020300000000000000" pitchFamily="18" charset="-128"/>
              <a:ea typeface="Hiragino Mincho Pro W3" panose="02020300000000000000" pitchFamily="18" charset="-128"/>
            </a:endParaRPr>
          </a:p>
          <a:p>
            <a:r>
              <a:rPr lang="en-US" altLang="ja-JP" sz="1200" b="0" i="0" dirty="0">
                <a:latin typeface="Hiragino Mincho Pro W3" panose="02020300000000000000" pitchFamily="18" charset="-128"/>
                <a:ea typeface="Hiragino Mincho Pro W3" panose="02020300000000000000" pitchFamily="18" charset="-128"/>
                <a:cs typeface="+mn-cs"/>
              </a:rPr>
              <a:t>TS 16931</a:t>
            </a:r>
            <a:r>
              <a:rPr lang="ja-JP" altLang="en-US" sz="1200" b="0" i="0">
                <a:latin typeface="Hiragino Mincho Pro W3" panose="02020300000000000000" pitchFamily="18" charset="-128"/>
                <a:ea typeface="Hiragino Mincho Pro W3" panose="02020300000000000000" pitchFamily="18" charset="-128"/>
                <a:cs typeface="+mn-cs"/>
              </a:rPr>
              <a:t>　</a:t>
            </a:r>
            <a:r>
              <a:rPr lang="en-US" altLang="ja-JP" sz="1200" b="0" i="0" dirty="0">
                <a:latin typeface="Hiragino Mincho Pro W3" panose="02020300000000000000" pitchFamily="18" charset="-128"/>
                <a:ea typeface="Hiragino Mincho Pro W3" panose="02020300000000000000" pitchFamily="18" charset="-128"/>
                <a:cs typeface="+mn-cs"/>
              </a:rPr>
              <a:t>Part 2</a:t>
            </a:r>
            <a:r>
              <a:rPr lang="ja-JP" altLang="en-US" sz="1200" b="0" i="0">
                <a:latin typeface="Hiragino Mincho Pro W3" panose="02020300000000000000" pitchFamily="18" charset="-128"/>
                <a:ea typeface="Hiragino Mincho Pro W3" panose="02020300000000000000" pitchFamily="18" charset="-128"/>
                <a:cs typeface="+mn-cs"/>
              </a:rPr>
              <a:t>では、</a:t>
            </a:r>
            <a:r>
              <a:rPr lang="en-US" altLang="ja-JP" sz="1200" b="0" i="0" dirty="0">
                <a:latin typeface="Hiragino Mincho Pro W3" panose="02020300000000000000" pitchFamily="18" charset="-128"/>
                <a:ea typeface="Hiragino Mincho Pro W3" panose="02020300000000000000" pitchFamily="18" charset="-128"/>
                <a:cs typeface="+mn-cs"/>
              </a:rPr>
              <a:t> EU</a:t>
            </a:r>
            <a:r>
              <a:rPr lang="ja-JP" altLang="en-US" sz="1200" b="0" i="0">
                <a:latin typeface="Hiragino Mincho Pro W3" panose="02020300000000000000" pitchFamily="18" charset="-128"/>
                <a:ea typeface="Hiragino Mincho Pro W3" panose="02020300000000000000" pitchFamily="18" charset="-128"/>
                <a:cs typeface="+mn-cs"/>
              </a:rPr>
              <a:t>規格と</a:t>
            </a:r>
            <a:r>
              <a:rPr lang="ja-JP" altLang="en-US" sz="1200" b="0" i="0">
                <a:latin typeface="Hiragino Mincho Pro W3" panose="02020300000000000000" pitchFamily="18" charset="-128"/>
                <a:ea typeface="Hiragino Mincho Pro W3" panose="02020300000000000000" pitchFamily="18" charset="-128"/>
                <a:cs typeface="Times New Roman" panose="02020603050405020304" pitchFamily="18" charset="0"/>
              </a:rPr>
              <a:t>関連国際規格との互換性を検証しています。</a:t>
            </a:r>
            <a:endParaRPr lang="en-US" altLang="ja-JP" sz="1200" b="0" i="0" dirty="0">
              <a:latin typeface="Hiragino Mincho Pro W3" panose="02020300000000000000" pitchFamily="18" charset="-128"/>
              <a:ea typeface="Hiragino Mincho Pro W3" panose="02020300000000000000" pitchFamily="18" charset="-128"/>
              <a:cs typeface="Times New Roman" panose="02020603050405020304" pitchFamily="18" charset="0"/>
            </a:endParaRPr>
          </a:p>
          <a:p>
            <a:endParaRPr lang="en-US" altLang="ja-JP" sz="1200" b="0" i="0" dirty="0">
              <a:latin typeface="Hiragino Mincho Pro W3" panose="02020300000000000000" pitchFamily="18" charset="-128"/>
              <a:ea typeface="Hiragino Mincho Pro W3" panose="02020300000000000000" pitchFamily="18" charset="-128"/>
              <a:cs typeface="Times New Roman" panose="02020603050405020304" pitchFamily="18" charset="0"/>
            </a:endParaRPr>
          </a:p>
          <a:p>
            <a:r>
              <a:rPr lang="ja-JP" altLang="en-US" sz="1200" b="0" i="0">
                <a:latin typeface="Hiragino Mincho Pro W3" panose="02020300000000000000" pitchFamily="18" charset="-128"/>
                <a:ea typeface="Hiragino Mincho Pro W3" panose="02020300000000000000" pitchFamily="18" charset="-128"/>
                <a:cs typeface="Times New Roman" panose="02020603050405020304" pitchFamily="18" charset="0"/>
              </a:rPr>
              <a:t>ー以下省略ー</a:t>
            </a:r>
            <a:endParaRPr lang="en-US" altLang="ja-JP" sz="1200" b="0" i="0" dirty="0">
              <a:latin typeface="Hiragino Mincho Pro W3" panose="02020300000000000000" pitchFamily="18" charset="-128"/>
              <a:ea typeface="Hiragino Mincho Pro W3" panose="02020300000000000000" pitchFamily="18" charset="-128"/>
              <a:cs typeface="Times New Roman" panose="02020603050405020304" pitchFamily="18" charset="0"/>
            </a:endParaRPr>
          </a:p>
          <a:p>
            <a:r>
              <a:rPr kumimoji="1" lang="ja-JP" altLang="en-US" sz="1200" b="0" i="0">
                <a:latin typeface="Hiragino Mincho Pro W3" panose="02020300000000000000" pitchFamily="18" charset="-128"/>
                <a:ea typeface="Hiragino Mincho Pro W3" panose="02020300000000000000" pitchFamily="18" charset="-128"/>
                <a:cs typeface="Times New Roman" panose="02020603050405020304" pitchFamily="18" charset="0"/>
              </a:rPr>
              <a:t>それぞれの関連国際規格との互換性については、詳細の確認はこれからですが、</a:t>
            </a:r>
            <a:endParaRPr kumimoji="1" lang="en-US" altLang="ja-JP" sz="1200" b="0" i="0" dirty="0">
              <a:latin typeface="Hiragino Mincho Pro W3" panose="02020300000000000000" pitchFamily="18" charset="-128"/>
              <a:ea typeface="Hiragino Mincho Pro W3" panose="02020300000000000000" pitchFamily="18" charset="-128"/>
              <a:cs typeface="Times New Roman" panose="02020603050405020304" pitchFamily="18" charset="0"/>
            </a:endParaRPr>
          </a:p>
          <a:p>
            <a:r>
              <a:rPr kumimoji="1" lang="en-US" altLang="ja-JP" sz="1200" b="0" i="0" kern="1200" dirty="0">
                <a:solidFill>
                  <a:schemeClr val="tx1"/>
                </a:solidFill>
                <a:effectLst/>
                <a:latin typeface="Hiragino Mincho Pro W3" panose="02020300000000000000" pitchFamily="18" charset="-128"/>
                <a:ea typeface="Hiragino Mincho Pro W3" panose="02020300000000000000" pitchFamily="18" charset="-128"/>
                <a:cs typeface="+mn-cs"/>
              </a:rPr>
              <a:t>Part 3-1</a:t>
            </a:r>
            <a:r>
              <a:rPr kumimoji="1" lang="ja-JP" altLang="en-US" sz="1200" b="0" i="0" kern="1200">
                <a:solidFill>
                  <a:schemeClr val="tx1"/>
                </a:solidFill>
                <a:effectLst/>
                <a:latin typeface="Hiragino Mincho Pro W3" panose="02020300000000000000" pitchFamily="18" charset="-128"/>
                <a:ea typeface="Hiragino Mincho Pro W3" panose="02020300000000000000" pitchFamily="18" charset="-128"/>
                <a:cs typeface="+mn-cs"/>
              </a:rPr>
              <a:t>で</a:t>
            </a:r>
            <a:r>
              <a:rPr kumimoji="1" lang="en-US" altLang="ja-JP" sz="1200" b="0" i="0" kern="1200" dirty="0">
                <a:solidFill>
                  <a:schemeClr val="tx1"/>
                </a:solidFill>
                <a:effectLst/>
                <a:latin typeface="Hiragino Mincho Pro W3" panose="02020300000000000000" pitchFamily="18" charset="-128"/>
                <a:ea typeface="Hiragino Mincho Pro W3" panose="02020300000000000000" pitchFamily="18" charset="-128"/>
                <a:cs typeface="+mn-cs"/>
              </a:rPr>
              <a:t>EU</a:t>
            </a:r>
            <a:r>
              <a:rPr kumimoji="1" lang="ja-JP" altLang="en-US" sz="1200" b="0" i="0" kern="1200">
                <a:solidFill>
                  <a:schemeClr val="tx1"/>
                </a:solidFill>
                <a:effectLst/>
                <a:latin typeface="Hiragino Mincho Pro W3" panose="02020300000000000000" pitchFamily="18" charset="-128"/>
                <a:ea typeface="Hiragino Mincho Pro W3" panose="02020300000000000000" pitchFamily="18" charset="-128"/>
                <a:cs typeface="+mn-cs"/>
              </a:rPr>
              <a:t>規格の項目との対応づけの手法について</a:t>
            </a:r>
            <a:endParaRPr kumimoji="1" lang="en-US" altLang="ja-JP" sz="1200" b="0" i="0" kern="1200" dirty="0">
              <a:solidFill>
                <a:schemeClr val="tx1"/>
              </a:solidFill>
              <a:effectLst/>
              <a:latin typeface="Hiragino Mincho Pro W3" panose="02020300000000000000" pitchFamily="18" charset="-128"/>
              <a:ea typeface="Hiragino Mincho Pro W3" panose="02020300000000000000" pitchFamily="18" charset="-128"/>
              <a:cs typeface="+mn-cs"/>
            </a:endParaRPr>
          </a:p>
          <a:p>
            <a:r>
              <a:rPr kumimoji="1" lang="en-US" altLang="ja-JP" sz="1200" b="0" i="0" kern="1200" dirty="0">
                <a:solidFill>
                  <a:schemeClr val="tx1"/>
                </a:solidFill>
                <a:effectLst/>
                <a:latin typeface="Hiragino Mincho Pro W3" panose="02020300000000000000" pitchFamily="18" charset="-128"/>
                <a:ea typeface="Hiragino Mincho Pro W3" panose="02020300000000000000" pitchFamily="18" charset="-128"/>
                <a:cs typeface="+mn-cs"/>
              </a:rPr>
              <a:t>Part 3-2</a:t>
            </a:r>
            <a:r>
              <a:rPr kumimoji="1" lang="ja-JP" altLang="en-US" sz="1200" b="0" i="0" kern="1200">
                <a:solidFill>
                  <a:schemeClr val="tx1"/>
                </a:solidFill>
                <a:effectLst/>
                <a:latin typeface="Hiragino Mincho Pro W3" panose="02020300000000000000" pitchFamily="18" charset="-128"/>
                <a:ea typeface="Hiragino Mincho Pro W3" panose="02020300000000000000" pitchFamily="18" charset="-128"/>
                <a:cs typeface="+mn-cs"/>
              </a:rPr>
              <a:t>で</a:t>
            </a:r>
            <a:r>
              <a:rPr kumimoji="1" lang="en-US" altLang="ja-JP" sz="1200" b="0" i="0" kern="1200" dirty="0">
                <a:solidFill>
                  <a:schemeClr val="tx1"/>
                </a:solidFill>
                <a:effectLst/>
                <a:latin typeface="Hiragino Mincho Pro W3" panose="02020300000000000000" pitchFamily="18" charset="-128"/>
                <a:ea typeface="Hiragino Mincho Pro W3" panose="02020300000000000000" pitchFamily="18" charset="-128"/>
                <a:cs typeface="+mn-cs"/>
              </a:rPr>
              <a:t>UBL 2.1</a:t>
            </a:r>
            <a:r>
              <a:rPr kumimoji="1" lang="ja-JP" altLang="en-US" sz="1200" b="0" i="0" kern="1200">
                <a:solidFill>
                  <a:schemeClr val="tx1"/>
                </a:solidFill>
                <a:effectLst/>
                <a:latin typeface="Hiragino Mincho Pro W3" panose="02020300000000000000" pitchFamily="18" charset="-128"/>
                <a:ea typeface="Hiragino Mincho Pro W3" panose="02020300000000000000" pitchFamily="18" charset="-128"/>
                <a:cs typeface="+mn-cs"/>
              </a:rPr>
              <a:t>の電子インボイスとの対応づけ</a:t>
            </a:r>
            <a:endParaRPr kumimoji="1" lang="en-US" altLang="ja-JP" sz="1200" b="0" i="0" kern="1200" dirty="0">
              <a:solidFill>
                <a:schemeClr val="tx1"/>
              </a:solidFill>
              <a:effectLst/>
              <a:latin typeface="Hiragino Mincho Pro W3" panose="02020300000000000000" pitchFamily="18" charset="-128"/>
              <a:ea typeface="Hiragino Mincho Pro W3" panose="02020300000000000000" pitchFamily="18" charset="-128"/>
              <a:cs typeface="+mn-cs"/>
            </a:endParaRPr>
          </a:p>
          <a:p>
            <a:r>
              <a:rPr kumimoji="1" lang="en-US" altLang="ja-JP" sz="1200" b="0" i="0" kern="1200" dirty="0">
                <a:solidFill>
                  <a:schemeClr val="tx1"/>
                </a:solidFill>
                <a:effectLst/>
                <a:latin typeface="Hiragino Mincho Pro W3" panose="02020300000000000000" pitchFamily="18" charset="-128"/>
                <a:ea typeface="Hiragino Mincho Pro W3" panose="02020300000000000000" pitchFamily="18" charset="-128"/>
                <a:cs typeface="+mn-cs"/>
              </a:rPr>
              <a:t>Part 3-3</a:t>
            </a:r>
            <a:r>
              <a:rPr kumimoji="1" lang="ja-JP" altLang="en-US" sz="1200" b="0" i="0" kern="1200">
                <a:solidFill>
                  <a:schemeClr val="tx1"/>
                </a:solidFill>
                <a:effectLst/>
                <a:latin typeface="Hiragino Mincho Pro W3" panose="02020300000000000000" pitchFamily="18" charset="-128"/>
                <a:ea typeface="Hiragino Mincho Pro W3" panose="02020300000000000000" pitchFamily="18" charset="-128"/>
                <a:cs typeface="+mn-cs"/>
              </a:rPr>
              <a:t>で</a:t>
            </a:r>
            <a:r>
              <a:rPr kumimoji="1" lang="en-US" altLang="ja-JP" sz="1200" b="0" i="0" kern="1200" dirty="0">
                <a:solidFill>
                  <a:schemeClr val="tx1"/>
                </a:solidFill>
                <a:effectLst/>
                <a:latin typeface="Hiragino Mincho Pro W3" panose="02020300000000000000" pitchFamily="18" charset="-128"/>
                <a:ea typeface="Hiragino Mincho Pro W3" panose="02020300000000000000" pitchFamily="18" charset="-128"/>
                <a:cs typeface="+mn-cs"/>
              </a:rPr>
              <a:t>UN/CEFACT CII</a:t>
            </a:r>
            <a:r>
              <a:rPr kumimoji="1" lang="ja-JP" altLang="en-US" sz="1200" b="0" i="0" kern="1200">
                <a:solidFill>
                  <a:schemeClr val="tx1"/>
                </a:solidFill>
                <a:effectLst/>
                <a:latin typeface="Hiragino Mincho Pro W3" panose="02020300000000000000" pitchFamily="18" charset="-128"/>
                <a:ea typeface="Hiragino Mincho Pro W3" panose="02020300000000000000" pitchFamily="18" charset="-128"/>
                <a:cs typeface="+mn-cs"/>
              </a:rPr>
              <a:t>との対応づけを規定しています。</a:t>
            </a:r>
            <a:endParaRPr kumimoji="1" lang="en-US" altLang="ja-JP" sz="1200" b="0" i="0" kern="1200" dirty="0">
              <a:solidFill>
                <a:schemeClr val="tx1"/>
              </a:solidFill>
              <a:effectLst/>
              <a:latin typeface="Hiragino Mincho Pro W3" panose="02020300000000000000" pitchFamily="18" charset="-128"/>
              <a:ea typeface="Hiragino Mincho Pro W3" panose="02020300000000000000" pitchFamily="18" charset="-128"/>
              <a:cs typeface="+mn-cs"/>
            </a:endParaRPr>
          </a:p>
          <a:p>
            <a:endParaRPr kumimoji="1" lang="en-US" altLang="ja-JP" sz="1200" b="0" i="0" dirty="0">
              <a:latin typeface="Hiragino Mincho Pro W3" panose="02020300000000000000" pitchFamily="18" charset="-128"/>
              <a:ea typeface="Hiragino Mincho Pro W3" panose="02020300000000000000" pitchFamily="18" charset="-128"/>
              <a:cs typeface="Times New Roman" panose="02020603050405020304" pitchFamily="18" charset="0"/>
            </a:endParaRPr>
          </a:p>
          <a:p>
            <a:r>
              <a:rPr kumimoji="1" lang="en-US" altLang="ja-JP" sz="1200" b="0" i="0" kern="1200" dirty="0">
                <a:solidFill>
                  <a:schemeClr val="tx1"/>
                </a:solidFill>
                <a:effectLst/>
                <a:latin typeface="Hiragino Mincho Pro W3" panose="02020300000000000000" pitchFamily="18" charset="-128"/>
                <a:ea typeface="Hiragino Mincho Pro W3" panose="02020300000000000000" pitchFamily="18" charset="-128"/>
                <a:cs typeface="+mn-cs"/>
              </a:rPr>
              <a:t>CEN/TS 16931-3-1:2017 Electronic invoicing - Part 3-1: Methodology for syntax bindings of the core elements of an electronic invoice</a:t>
            </a:r>
          </a:p>
          <a:p>
            <a:r>
              <a:rPr kumimoji="1" lang="en-US" altLang="ja-JP" sz="1200" b="0" i="0" kern="1200" dirty="0">
                <a:solidFill>
                  <a:schemeClr val="tx1"/>
                </a:solidFill>
                <a:effectLst/>
                <a:latin typeface="Hiragino Mincho Pro W3" panose="02020300000000000000" pitchFamily="18" charset="-128"/>
                <a:ea typeface="Hiragino Mincho Pro W3" panose="02020300000000000000" pitchFamily="18" charset="-128"/>
                <a:cs typeface="+mn-cs"/>
              </a:rPr>
              <a:t>CEN/TS 16931-3-2:2017 Electronic invoicing - Part 3-2: Syntax binding for ISO/IEC 19845 (UBL 2.1) invoice and credit note</a:t>
            </a:r>
          </a:p>
          <a:p>
            <a:r>
              <a:rPr kumimoji="1" lang="en-US" altLang="ja-JP" sz="1200" b="0" i="0" kern="1200" dirty="0">
                <a:solidFill>
                  <a:schemeClr val="tx1"/>
                </a:solidFill>
                <a:effectLst/>
                <a:latin typeface="Hiragino Mincho Pro W3" panose="02020300000000000000" pitchFamily="18" charset="-128"/>
                <a:ea typeface="Hiragino Mincho Pro W3" panose="02020300000000000000" pitchFamily="18" charset="-128"/>
                <a:cs typeface="+mn-cs"/>
              </a:rPr>
              <a:t>CEN/TS 16931-3-3:2017 Electronic invoicing - Part 3-3: Syntax binding for UN/CEFACT XML Cross Industry Invoice D16B</a:t>
            </a:r>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22</a:t>
            </a:fld>
            <a:endParaRPr kumimoji="1" lang="ja-JP" altLang="en-US"/>
          </a:p>
        </p:txBody>
      </p:sp>
    </p:spTree>
    <p:extLst>
      <p:ext uri="{BB962C8B-B14F-4D97-AF65-F5344CB8AC3E}">
        <p14:creationId xmlns:p14="http://schemas.microsoft.com/office/powerpoint/2010/main" val="1476568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i="0">
                <a:latin typeface="Hiragino Mincho Pro W3" panose="02020300000000000000" pitchFamily="18" charset="-128"/>
                <a:ea typeface="Hiragino Mincho Pro W3" panose="02020300000000000000" pitchFamily="18" charset="-128"/>
              </a:rPr>
              <a:t>最後に、我々が目指すべき、「</a:t>
            </a:r>
            <a:r>
              <a:rPr lang="ja-JP" altLang="en-US" b="0" i="0">
                <a:latin typeface="Hiragino Mincho Pro W3" panose="02020300000000000000" pitchFamily="18" charset="-128"/>
                <a:ea typeface="Hiragino Mincho Pro W3" panose="02020300000000000000" pitchFamily="18" charset="-128"/>
              </a:rPr>
              <a:t>社会的システムの業務プロセスを根底から見直すデジタル化</a:t>
            </a:r>
            <a:r>
              <a:rPr kumimoji="1" lang="ja-JP" altLang="en-US" b="0" i="0">
                <a:latin typeface="Hiragino Mincho Pro W3" panose="02020300000000000000" pitchFamily="18" charset="-128"/>
                <a:ea typeface="Hiragino Mincho Pro W3" panose="02020300000000000000" pitchFamily="18" charset="-128"/>
              </a:rPr>
              <a:t>」について、すでに動き出している事例を紹介します。</a:t>
            </a:r>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北欧の、フィンランド、スウェーデン、ノルウェー、デンマーク、アイスランドが進めている北欧スマート政府（</a:t>
            </a:r>
            <a:r>
              <a:rPr kumimoji="1" lang="en-US" altLang="ja-JP" b="0" i="0" dirty="0">
                <a:latin typeface="Hiragino Mincho Pro W3" panose="02020300000000000000" pitchFamily="18" charset="-128"/>
                <a:ea typeface="Hiragino Mincho Pro W3" panose="02020300000000000000" pitchFamily="18" charset="-128"/>
              </a:rPr>
              <a:t>Nordic Smart government</a:t>
            </a:r>
            <a:r>
              <a:rPr kumimoji="1" lang="ja-JP" altLang="en-US" b="0" i="0">
                <a:latin typeface="Hiragino Mincho Pro W3" panose="02020300000000000000" pitchFamily="18" charset="-128"/>
                <a:ea typeface="Hiragino Mincho Pro W3" panose="02020300000000000000" pitchFamily="18" charset="-128"/>
              </a:rPr>
              <a:t>）です。</a:t>
            </a:r>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23</a:t>
            </a:fld>
            <a:endParaRPr kumimoji="1" lang="ja-JP" altLang="en-US"/>
          </a:p>
        </p:txBody>
      </p:sp>
    </p:spTree>
    <p:extLst>
      <p:ext uri="{BB962C8B-B14F-4D97-AF65-F5344CB8AC3E}">
        <p14:creationId xmlns:p14="http://schemas.microsoft.com/office/powerpoint/2010/main" val="1029070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a:latin typeface="Hiragino Mincho Pro W3" panose="02020300000000000000" pitchFamily="18" charset="-128"/>
                <a:ea typeface="Hiragino Mincho Pro W3" panose="02020300000000000000" pitchFamily="18" charset="-128"/>
              </a:rPr>
              <a:t>北欧スマート政府は、「私たちの目標は、中小企業の日常活動をシンプルにすることです。」と宣言しています。</a:t>
            </a:r>
            <a:endParaRPr lang="en-US" altLang="ja-JP" sz="1200" b="0" i="0" dirty="0">
              <a:latin typeface="Hiragino Mincho Pro W3" panose="02020300000000000000" pitchFamily="18" charset="-128"/>
              <a:ea typeface="Hiragino Mincho Pro W3" panose="020203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dirty="0">
              <a:latin typeface="Hiragino Mincho Pro W3" panose="02020300000000000000" pitchFamily="18" charset="-128"/>
              <a:ea typeface="Hiragino Mincho Pro W3" panose="020203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a:latin typeface="Hiragino Mincho Pro W3" panose="02020300000000000000" pitchFamily="18" charset="-128"/>
                <a:ea typeface="Hiragino Mincho Pro W3" panose="02020300000000000000" pitchFamily="18" charset="-128"/>
              </a:rPr>
              <a:t>下の方に二つの</a:t>
            </a:r>
            <a:r>
              <a:rPr kumimoji="1" lang="en-US" altLang="ja-JP" sz="1200" b="0" i="0" dirty="0">
                <a:latin typeface="Hiragino Mincho Pro W3" panose="02020300000000000000" pitchFamily="18" charset="-128"/>
                <a:ea typeface="Hiragino Mincho Pro W3" panose="02020300000000000000" pitchFamily="18" charset="-128"/>
              </a:rPr>
              <a:t>YouTube</a:t>
            </a:r>
            <a:r>
              <a:rPr kumimoji="1" lang="ja-JP" altLang="en-US" sz="1200" b="0" i="0">
                <a:latin typeface="Hiragino Mincho Pro W3" panose="02020300000000000000" pitchFamily="18" charset="-128"/>
                <a:ea typeface="Hiragino Mincho Pro W3" panose="02020300000000000000" pitchFamily="18" charset="-128"/>
              </a:rPr>
              <a:t>の動画の</a:t>
            </a:r>
            <a:r>
              <a:rPr kumimoji="1" lang="en-US" altLang="ja-JP" sz="1200" b="0" i="0" dirty="0">
                <a:latin typeface="Hiragino Mincho Pro W3" panose="02020300000000000000" pitchFamily="18" charset="-128"/>
                <a:ea typeface="Hiragino Mincho Pro W3" panose="02020300000000000000" pitchFamily="18" charset="-128"/>
              </a:rPr>
              <a:t>URL</a:t>
            </a:r>
            <a:r>
              <a:rPr kumimoji="1" lang="ja-JP" altLang="en-US" sz="1200" b="0" i="0">
                <a:latin typeface="Hiragino Mincho Pro W3" panose="02020300000000000000" pitchFamily="18" charset="-128"/>
                <a:ea typeface="Hiragino Mincho Pro W3" panose="02020300000000000000" pitchFamily="18" charset="-128"/>
              </a:rPr>
              <a:t>を記載しました。</a:t>
            </a:r>
            <a:endParaRPr kumimoji="1" lang="en-US" altLang="ja-JP" sz="1200" b="0" i="0" dirty="0">
              <a:latin typeface="Hiragino Mincho Pro W3" panose="02020300000000000000" pitchFamily="18" charset="-128"/>
              <a:ea typeface="Hiragino Mincho Pro W3" panose="020203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dirty="0">
              <a:latin typeface="Hiragino Mincho Pro W3" panose="02020300000000000000" pitchFamily="18" charset="-128"/>
              <a:ea typeface="Hiragino Mincho Pro W3" panose="020203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a:latin typeface="Hiragino Mincho Pro W3" panose="02020300000000000000" pitchFamily="18" charset="-128"/>
                <a:ea typeface="Hiragino Mincho Pro W3" panose="02020300000000000000" pitchFamily="18" charset="-128"/>
              </a:rPr>
              <a:t>ご覧いただいているスライドの絵は、最初の動画の一場面です。</a:t>
            </a:r>
            <a:endParaRPr kumimoji="1" lang="en-US" altLang="ja-JP" sz="1200" b="0" i="0" dirty="0">
              <a:latin typeface="Hiragino Mincho Pro W3" panose="02020300000000000000" pitchFamily="18" charset="-128"/>
              <a:ea typeface="Hiragino Mincho Pro W3" panose="020203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a:latin typeface="Hiragino Mincho Pro W3" panose="02020300000000000000" pitchFamily="18" charset="-128"/>
                <a:ea typeface="Hiragino Mincho Pro W3" panose="02020300000000000000" pitchFamily="18" charset="-128"/>
              </a:rPr>
              <a:t>ここでは、ホテルの修理工事を請け負った工務店がクラウドで在庫確認し、不足する工事用の資材をネット発注し、工事途中で不足したナットなどは、ホームセンタで購入し電子レシートを登録、クラウド上の明細情報を</a:t>
            </a:r>
            <a:r>
              <a:rPr kumimoji="1" lang="en-US" altLang="ja-JP" sz="1200" b="0" i="0" dirty="0">
                <a:latin typeface="Hiragino Mincho Pro W3" panose="02020300000000000000" pitchFamily="18" charset="-128"/>
                <a:ea typeface="Hiragino Mincho Pro W3" panose="02020300000000000000" pitchFamily="18" charset="-128"/>
              </a:rPr>
              <a:t>VAT</a:t>
            </a:r>
            <a:r>
              <a:rPr kumimoji="1" lang="ja-JP" altLang="en-US" sz="1200" b="0" i="0">
                <a:latin typeface="Hiragino Mincho Pro W3" panose="02020300000000000000" pitchFamily="18" charset="-128"/>
                <a:ea typeface="Hiragino Mincho Pro W3" panose="02020300000000000000" pitchFamily="18" charset="-128"/>
              </a:rPr>
              <a:t>申告書に反映させて電子申告するといったお話です。</a:t>
            </a:r>
            <a:endParaRPr kumimoji="1" lang="en-US" altLang="ja-JP" sz="1200" b="0" i="0" dirty="0">
              <a:latin typeface="Hiragino Mincho Pro W3" panose="02020300000000000000" pitchFamily="18" charset="-128"/>
              <a:ea typeface="Hiragino Mincho Pro W3" panose="020203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dirty="0">
              <a:latin typeface="Hiragino Mincho Pro W3" panose="02020300000000000000" pitchFamily="18" charset="-128"/>
              <a:ea typeface="Hiragino Mincho Pro W3" panose="020203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a:latin typeface="Hiragino Mincho Pro W3" panose="02020300000000000000" pitchFamily="18" charset="-128"/>
                <a:ea typeface="Hiragino Mincho Pro W3" panose="02020300000000000000" pitchFamily="18" charset="-128"/>
              </a:rPr>
              <a:t>北欧スマート政府は、</a:t>
            </a:r>
            <a:r>
              <a:rPr kumimoji="1" lang="ja-JP" altLang="en-US" sz="1200" b="0" i="0">
                <a:latin typeface="Hiragino Mincho Pro W3" panose="02020300000000000000" pitchFamily="18" charset="-128"/>
                <a:ea typeface="Hiragino Mincho Pro W3" panose="02020300000000000000" pitchFamily="18" charset="-128"/>
              </a:rPr>
              <a:t>中小企業が「面倒な事務処理から解放されて、本業に専念できること」を実現し、そのことで北欧の３００万社の中小企業の経営を支援しようとするものです。</a:t>
            </a:r>
            <a:endParaRPr kumimoji="1" lang="en-US" altLang="ja-JP" sz="1200" b="0" i="0" dirty="0">
              <a:latin typeface="Hiragino Mincho Pro W3" panose="02020300000000000000" pitchFamily="18" charset="-128"/>
              <a:ea typeface="Hiragino Mincho Pro W3" panose="02020300000000000000" pitchFamily="18" charset="-128"/>
            </a:endParaRPr>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24</a:t>
            </a:fld>
            <a:endParaRPr kumimoji="1" lang="ja-JP" altLang="en-US"/>
          </a:p>
        </p:txBody>
      </p:sp>
    </p:spTree>
    <p:extLst>
      <p:ext uri="{BB962C8B-B14F-4D97-AF65-F5344CB8AC3E}">
        <p14:creationId xmlns:p14="http://schemas.microsoft.com/office/powerpoint/2010/main" val="3659757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a:latin typeface="Hiragino Mincho Pro W3" panose="02020300000000000000" pitchFamily="18" charset="-128"/>
                <a:ea typeface="Hiragino Mincho Pro W3" panose="02020300000000000000" pitchFamily="18" charset="-128"/>
              </a:rPr>
              <a:t>この北欧スマート政府プロジェクトには、フィンランド、スウェーデン、ノルウェー、デンマークの税務当局も参加しています。</a:t>
            </a:r>
            <a:endParaRPr kumimoji="1" lang="en-US" altLang="ja-JP" b="0" i="0" dirty="0">
              <a:latin typeface="Hiragino Mincho Pro W3" panose="02020300000000000000" pitchFamily="18" charset="-128"/>
              <a:ea typeface="Hiragino Mincho Pro W3" panose="020203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i="0" dirty="0">
              <a:latin typeface="Hiragino Mincho Pro W3" panose="02020300000000000000" pitchFamily="18" charset="-128"/>
              <a:ea typeface="Hiragino Mincho Pro W3" panose="020203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a:latin typeface="Hiragino Mincho Pro W3" panose="02020300000000000000" pitchFamily="18" charset="-128"/>
                <a:ea typeface="Hiragino Mincho Pro W3" panose="02020300000000000000" pitchFamily="18" charset="-128"/>
              </a:rPr>
              <a:t>それでは、その概要についてここで見てゆきましょう。</a:t>
            </a:r>
            <a:endParaRPr kumimoji="1" lang="en-US" altLang="ja-JP" b="0" i="0" dirty="0">
              <a:latin typeface="Hiragino Mincho Pro W3" panose="02020300000000000000" pitchFamily="18" charset="-128"/>
              <a:ea typeface="Hiragino Mincho Pro W3" panose="020203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0" i="0" dirty="0">
                <a:latin typeface="Hiragino Mincho Pro W3" panose="02020300000000000000" pitchFamily="18" charset="-128"/>
                <a:ea typeface="Hiragino Mincho Pro W3" panose="02020300000000000000" pitchFamily="18" charset="-128"/>
              </a:rPr>
              <a:t>TALTIO</a:t>
            </a:r>
            <a:r>
              <a:rPr kumimoji="1" lang="ja-JP" altLang="en-US" b="0" i="0">
                <a:latin typeface="Hiragino Mincho Pro W3" panose="02020300000000000000" pitchFamily="18" charset="-128"/>
                <a:ea typeface="Hiragino Mincho Pro W3" panose="02020300000000000000" pitchFamily="18" charset="-128"/>
              </a:rPr>
              <a:t>プロジェクトは、</a:t>
            </a:r>
            <a:r>
              <a:rPr kumimoji="1" lang="en-US" altLang="ja-JP" b="0" i="0" dirty="0">
                <a:latin typeface="Hiragino Mincho Pro W3" panose="02020300000000000000" pitchFamily="18" charset="-128"/>
                <a:ea typeface="Hiragino Mincho Pro W3" panose="02020300000000000000" pitchFamily="18" charset="-128"/>
              </a:rPr>
              <a:t>2017</a:t>
            </a:r>
            <a:r>
              <a:rPr kumimoji="1" lang="ja-JP" altLang="en-US" b="0" i="0">
                <a:latin typeface="Hiragino Mincho Pro W3" panose="02020300000000000000" pitchFamily="18" charset="-128"/>
                <a:ea typeface="Hiragino Mincho Pro W3" panose="02020300000000000000" pitchFamily="18" charset="-128"/>
              </a:rPr>
              <a:t>年から</a:t>
            </a:r>
            <a:r>
              <a:rPr kumimoji="1" lang="en-US" altLang="ja-JP" b="0" i="0" dirty="0">
                <a:latin typeface="Hiragino Mincho Pro W3" panose="02020300000000000000" pitchFamily="18" charset="-128"/>
                <a:ea typeface="Hiragino Mincho Pro W3" panose="02020300000000000000" pitchFamily="18" charset="-128"/>
              </a:rPr>
              <a:t>2019</a:t>
            </a:r>
            <a:r>
              <a:rPr kumimoji="1" lang="ja-JP" altLang="en-US" b="0" i="0">
                <a:latin typeface="Hiragino Mincho Pro W3" panose="02020300000000000000" pitchFamily="18" charset="-128"/>
                <a:ea typeface="Hiragino Mincho Pro W3" panose="02020300000000000000" pitchFamily="18" charset="-128"/>
              </a:rPr>
              <a:t>年にかけて実施された北欧スマート政府が技術的に実現できるかを検証する実証実験プロジェクトでした。</a:t>
            </a:r>
            <a:endParaRPr kumimoji="1" lang="en-US" altLang="ja-JP" b="0" i="0" dirty="0">
              <a:latin typeface="Hiragino Mincho Pro W3" panose="02020300000000000000" pitchFamily="18" charset="-128"/>
              <a:ea typeface="Hiragino Mincho Pro W3" panose="020203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a:latin typeface="Hiragino Mincho Pro W3" panose="02020300000000000000" pitchFamily="18" charset="-128"/>
                <a:ea typeface="Hiragino Mincho Pro W3" panose="02020300000000000000" pitchFamily="18" charset="-128"/>
              </a:rPr>
              <a:t>現在は、この延長線上で具体化が進んでいます。</a:t>
            </a:r>
            <a:endParaRPr kumimoji="1" lang="en-US" altLang="ja-JP" b="0" i="0" dirty="0">
              <a:latin typeface="Hiragino Mincho Pro W3" panose="02020300000000000000" pitchFamily="18" charset="-128"/>
              <a:ea typeface="Hiragino Mincho Pro W3" panose="02020300000000000000" pitchFamily="18" charset="-128"/>
            </a:endParaRPr>
          </a:p>
          <a:p>
            <a:endParaRPr kumimoji="1" lang="en-US" altLang="ja-JP" b="0" i="0" dirty="0">
              <a:latin typeface="Hiragino Mincho Pro W3" panose="02020300000000000000" pitchFamily="18" charset="-128"/>
              <a:ea typeface="Hiragino Mincho Pro W3" panose="02020300000000000000" pitchFamily="18" charset="-128"/>
            </a:endParaRPr>
          </a:p>
          <a:p>
            <a:r>
              <a:rPr kumimoji="1" lang="en-US" altLang="ja-JP" b="0" i="0" dirty="0">
                <a:latin typeface="Hiragino Mincho Pro W3" panose="02020300000000000000" pitchFamily="18" charset="-128"/>
                <a:ea typeface="Hiragino Mincho Pro W3" panose="02020300000000000000" pitchFamily="18" charset="-128"/>
              </a:rPr>
              <a:t>TALTIO</a:t>
            </a:r>
            <a:r>
              <a:rPr kumimoji="1" lang="ja-JP" altLang="en-US" b="0" i="0">
                <a:latin typeface="Hiragino Mincho Pro W3" panose="02020300000000000000" pitchFamily="18" charset="-128"/>
                <a:ea typeface="Hiragino Mincho Pro W3" panose="02020300000000000000" pitchFamily="18" charset="-128"/>
              </a:rPr>
              <a:t>プロジェクトは、各種のデータソースを中央の情報の保管庫を経由して処理流通させることで販売用アプリ、利用者用アプリ、支払い用アプリ、などのアプリで共通に利用できるだけでなく</a:t>
            </a:r>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インタフェースを介して、</a:t>
            </a:r>
            <a:r>
              <a:rPr kumimoji="1" lang="en-US" altLang="ja-JP" b="0" i="0" dirty="0">
                <a:latin typeface="Hiragino Mincho Pro W3" panose="02020300000000000000" pitchFamily="18" charset="-128"/>
                <a:ea typeface="Hiragino Mincho Pro W3" panose="02020300000000000000" pitchFamily="18" charset="-128"/>
              </a:rPr>
              <a:t>VAT</a:t>
            </a:r>
            <a:r>
              <a:rPr kumimoji="1" lang="ja-JP" altLang="en-US" b="0" i="0">
                <a:latin typeface="Hiragino Mincho Pro W3" panose="02020300000000000000" pitchFamily="18" charset="-128"/>
                <a:ea typeface="Hiragino Mincho Pro W3" panose="02020300000000000000" pitchFamily="18" charset="-128"/>
              </a:rPr>
              <a:t>申告書などの外部報告ツールとの連携や会計アプリ、在庫管理アプリなどの各種アプリとも連携するとともに、中央で処理されたデータは標準化されたデータ記録として長期管理されます。</a:t>
            </a:r>
            <a:endParaRPr kumimoji="1" lang="en-US" altLang="ja-JP" b="0" i="0" dirty="0">
              <a:latin typeface="Hiragino Mincho Pro W3" panose="02020300000000000000" pitchFamily="18" charset="-128"/>
              <a:ea typeface="Hiragino Mincho Pro W3" panose="02020300000000000000" pitchFamily="18" charset="-128"/>
            </a:endParaRPr>
          </a:p>
          <a:p>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データソースには、電子インボイスのほか電子レシートや銀行の取引明細書なども対象としています。</a:t>
            </a:r>
            <a:endParaRPr kumimoji="1" lang="en-US" altLang="ja-JP" b="0" i="0" dirty="0">
              <a:latin typeface="Hiragino Mincho Pro W3" panose="02020300000000000000" pitchFamily="18" charset="-128"/>
              <a:ea typeface="Hiragino Mincho Pro W3" panose="02020300000000000000" pitchFamily="18" charset="-128"/>
            </a:endParaRPr>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25</a:t>
            </a:fld>
            <a:endParaRPr kumimoji="1" lang="ja-JP" altLang="en-US"/>
          </a:p>
        </p:txBody>
      </p:sp>
    </p:spTree>
    <p:extLst>
      <p:ext uri="{BB962C8B-B14F-4D97-AF65-F5344CB8AC3E}">
        <p14:creationId xmlns:p14="http://schemas.microsoft.com/office/powerpoint/2010/main" val="4128507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i="0">
                <a:latin typeface="Hiragino Mincho Pro W3" panose="02020300000000000000" pitchFamily="18" charset="-128"/>
                <a:ea typeface="Hiragino Mincho Pro W3" panose="02020300000000000000" pitchFamily="18" charset="-128"/>
              </a:rPr>
              <a:t>最後に、北欧スマート政府が</a:t>
            </a:r>
            <a:r>
              <a:rPr kumimoji="1" lang="en-US" altLang="ja-JP" b="0" i="0" dirty="0">
                <a:latin typeface="Hiragino Mincho Pro W3" panose="02020300000000000000" pitchFamily="18" charset="-128"/>
                <a:ea typeface="Hiragino Mincho Pro W3" panose="02020300000000000000" pitchFamily="18" charset="-128"/>
              </a:rPr>
              <a:t>GitHub</a:t>
            </a:r>
            <a:r>
              <a:rPr kumimoji="1" lang="ja-JP" altLang="en-US" b="0" i="0">
                <a:latin typeface="Hiragino Mincho Pro W3" panose="02020300000000000000" pitchFamily="18" charset="-128"/>
                <a:ea typeface="Hiragino Mincho Pro W3" panose="02020300000000000000" pitchFamily="18" charset="-128"/>
              </a:rPr>
              <a:t>で公開している実験環境のアーキテクチャ全体図をご覧いただきます。</a:t>
            </a:r>
            <a:endParaRPr kumimoji="1" lang="en-US" altLang="ja-JP" b="0" i="0" dirty="0">
              <a:latin typeface="Hiragino Mincho Pro W3" panose="02020300000000000000" pitchFamily="18" charset="-128"/>
              <a:ea typeface="Hiragino Mincho Pro W3" panose="02020300000000000000" pitchFamily="18" charset="-128"/>
            </a:endParaRPr>
          </a:p>
          <a:p>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左にデータソースを右に</a:t>
            </a:r>
            <a:r>
              <a:rPr kumimoji="1" lang="en-US" altLang="ja-JP" b="0" i="0" dirty="0">
                <a:latin typeface="Hiragino Mincho Pro W3" panose="02020300000000000000" pitchFamily="18" charset="-128"/>
                <a:ea typeface="Hiragino Mincho Pro W3" panose="02020300000000000000" pitchFamily="18" charset="-128"/>
              </a:rPr>
              <a:t>API</a:t>
            </a:r>
            <a:r>
              <a:rPr kumimoji="1" lang="ja-JP" altLang="en-US" b="0" i="0">
                <a:latin typeface="Hiragino Mincho Pro W3" panose="02020300000000000000" pitchFamily="18" charset="-128"/>
                <a:ea typeface="Hiragino Mincho Pro W3" panose="02020300000000000000" pitchFamily="18" charset="-128"/>
              </a:rPr>
              <a:t>を利用するアプリが並んでいます。</a:t>
            </a:r>
            <a:endParaRPr kumimoji="1" lang="en-US" altLang="ja-JP" b="0" i="0" dirty="0">
              <a:latin typeface="Hiragino Mincho Pro W3" panose="02020300000000000000" pitchFamily="18" charset="-128"/>
              <a:ea typeface="Hiragino Mincho Pro W3" panose="020203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a:latin typeface="Hiragino Mincho Pro W3" panose="02020300000000000000" pitchFamily="18" charset="-128"/>
                <a:ea typeface="Hiragino Mincho Pro W3" panose="02020300000000000000" pitchFamily="18" charset="-128"/>
              </a:rPr>
              <a:t>中央には、</a:t>
            </a:r>
            <a:r>
              <a:rPr kumimoji="1" lang="en-US" altLang="ja-JP" b="0" i="0" dirty="0">
                <a:latin typeface="Hiragino Mincho Pro W3" panose="02020300000000000000" pitchFamily="18" charset="-128"/>
                <a:ea typeface="Hiragino Mincho Pro W3" panose="02020300000000000000" pitchFamily="18" charset="-128"/>
              </a:rPr>
              <a:t>Digital shoebox</a:t>
            </a:r>
            <a:r>
              <a:rPr kumimoji="1" lang="ja-JP" altLang="en-US" b="0" i="0">
                <a:latin typeface="Hiragino Mincho Pro W3" panose="02020300000000000000" pitchFamily="18" charset="-128"/>
                <a:ea typeface="Hiragino Mincho Pro W3" panose="02020300000000000000" pitchFamily="18" charset="-128"/>
              </a:rPr>
              <a:t>と名付けられた情報を保存する標準データが位置付けられています。</a:t>
            </a:r>
            <a:endParaRPr kumimoji="1" lang="en-US" altLang="ja-JP" b="0" i="0" dirty="0">
              <a:latin typeface="Hiragino Mincho Pro W3" panose="02020300000000000000" pitchFamily="18" charset="-128"/>
              <a:ea typeface="Hiragino Mincho Pro W3" panose="020203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データソースの電子インボイスとしては、</a:t>
            </a:r>
            <a:r>
              <a:rPr kumimoji="1" lang="en-US" altLang="ja-JP" b="0" i="0" dirty="0">
                <a:latin typeface="Hiragino Mincho Pro W3" panose="02020300000000000000" pitchFamily="18" charset="-128"/>
                <a:ea typeface="Hiragino Mincho Pro W3" panose="02020300000000000000" pitchFamily="18" charset="-128"/>
              </a:rPr>
              <a:t>PEPPOL</a:t>
            </a:r>
            <a:r>
              <a:rPr kumimoji="1" lang="ja-JP" altLang="en-US" b="0" i="0">
                <a:latin typeface="Hiragino Mincho Pro W3" panose="02020300000000000000" pitchFamily="18" charset="-128"/>
                <a:ea typeface="Hiragino Mincho Pro W3" panose="02020300000000000000" pitchFamily="18" charset="-128"/>
              </a:rPr>
              <a:t>の</a:t>
            </a:r>
            <a:r>
              <a:rPr kumimoji="1" lang="en-US" altLang="ja-JP" b="0" i="0" dirty="0">
                <a:latin typeface="Hiragino Mincho Pro W3" panose="02020300000000000000" pitchFamily="18" charset="-128"/>
                <a:ea typeface="Hiragino Mincho Pro W3" panose="02020300000000000000" pitchFamily="18" charset="-128"/>
              </a:rPr>
              <a:t>BIS</a:t>
            </a:r>
            <a:r>
              <a:rPr kumimoji="1" lang="ja-JP" altLang="en-US" b="0" i="0">
                <a:latin typeface="Hiragino Mincho Pro W3" panose="02020300000000000000" pitchFamily="18" charset="-128"/>
                <a:ea typeface="Hiragino Mincho Pro W3" panose="02020300000000000000" pitchFamily="18" charset="-128"/>
              </a:rPr>
              <a:t>やフィンランドのインボイスを対象にしています。</a:t>
            </a:r>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例えば、この実験環境では、</a:t>
            </a:r>
            <a:r>
              <a:rPr kumimoji="1" lang="en-US" altLang="ja-JP" b="0" i="0" dirty="0" err="1">
                <a:latin typeface="Hiragino Mincho Pro W3" panose="02020300000000000000" pitchFamily="18" charset="-128"/>
                <a:ea typeface="Hiragino Mincho Pro W3" panose="02020300000000000000" pitchFamily="18" charset="-128"/>
              </a:rPr>
              <a:t>Peppol</a:t>
            </a:r>
            <a:r>
              <a:rPr kumimoji="1" lang="en-US" altLang="ja-JP" b="0" i="0" dirty="0">
                <a:latin typeface="Hiragino Mincho Pro W3" panose="02020300000000000000" pitchFamily="18" charset="-128"/>
                <a:ea typeface="Hiragino Mincho Pro W3" panose="02020300000000000000" pitchFamily="18" charset="-128"/>
              </a:rPr>
              <a:t> BIS </a:t>
            </a:r>
            <a:r>
              <a:rPr kumimoji="1" lang="ja-JP" altLang="en-US" b="0" i="0">
                <a:latin typeface="Hiragino Mincho Pro W3" panose="02020300000000000000" pitchFamily="18" charset="-128"/>
                <a:ea typeface="Hiragino Mincho Pro W3" panose="02020300000000000000" pitchFamily="18" charset="-128"/>
              </a:rPr>
              <a:t>インボイスを</a:t>
            </a:r>
            <a:r>
              <a:rPr kumimoji="1" lang="en-US" altLang="ja-JP" b="0" i="0" dirty="0">
                <a:latin typeface="Hiragino Mincho Pro W3" panose="02020300000000000000" pitchFamily="18" charset="-128"/>
                <a:ea typeface="Hiragino Mincho Pro W3" panose="02020300000000000000" pitchFamily="18" charset="-128"/>
              </a:rPr>
              <a:t>POST</a:t>
            </a:r>
            <a:r>
              <a:rPr kumimoji="1" lang="ja-JP" altLang="en-US" b="0" i="0">
                <a:latin typeface="Hiragino Mincho Pro W3" panose="02020300000000000000" pitchFamily="18" charset="-128"/>
                <a:ea typeface="Hiragino Mincho Pro W3" panose="02020300000000000000" pitchFamily="18" charset="-128"/>
              </a:rPr>
              <a:t>することにより、請求書に基づいてトランザクションが作成され、トランザクションに関する詳細を</a:t>
            </a:r>
            <a:r>
              <a:rPr kumimoji="1" lang="en-US" altLang="ja-JP" b="0" i="0" dirty="0">
                <a:latin typeface="Hiragino Mincho Pro W3" panose="02020300000000000000" pitchFamily="18" charset="-128"/>
                <a:ea typeface="Hiragino Mincho Pro W3" panose="02020300000000000000" pitchFamily="18" charset="-128"/>
              </a:rPr>
              <a:t>XBRL GL</a:t>
            </a:r>
            <a:r>
              <a:rPr kumimoji="1" lang="ja-JP" altLang="en-US" b="0" i="0">
                <a:latin typeface="Hiragino Mincho Pro W3" panose="02020300000000000000" pitchFamily="18" charset="-128"/>
                <a:ea typeface="Hiragino Mincho Pro W3" panose="02020300000000000000" pitchFamily="18" charset="-128"/>
              </a:rPr>
              <a:t>と連携することで</a:t>
            </a:r>
          </a:p>
          <a:p>
            <a:r>
              <a:rPr kumimoji="1" lang="ja-JP" altLang="en-US" b="0" i="0">
                <a:latin typeface="Hiragino Mincho Pro W3" panose="02020300000000000000" pitchFamily="18" charset="-128"/>
                <a:ea typeface="Hiragino Mincho Pro W3" panose="02020300000000000000" pitchFamily="18" charset="-128"/>
              </a:rPr>
              <a:t>会計監査にも対応できるようにしています。</a:t>
            </a:r>
            <a:endParaRPr kumimoji="1" lang="en-US" altLang="ja-JP" b="0" i="0" dirty="0">
              <a:latin typeface="Hiragino Mincho Pro W3" panose="02020300000000000000" pitchFamily="18" charset="-128"/>
              <a:ea typeface="Hiragino Mincho Pro W3" panose="02020300000000000000" pitchFamily="18" charset="-128"/>
            </a:endParaRPr>
          </a:p>
          <a:p>
            <a:endParaRPr kumimoji="1" lang="en-US" altLang="ja-JP" b="0" i="0" dirty="0">
              <a:latin typeface="Hiragino Mincho Pro W3" panose="02020300000000000000" pitchFamily="18" charset="-128"/>
              <a:ea typeface="Hiragino Mincho Pro W3" panose="02020300000000000000" pitchFamily="18" charset="-128"/>
            </a:endParaRPr>
          </a:p>
          <a:p>
            <a:r>
              <a:rPr kumimoji="1" lang="en-US" altLang="ja-JP" b="0" i="0" dirty="0">
                <a:latin typeface="Hiragino Mincho Pro W3" panose="02020300000000000000" pitchFamily="18" charset="-128"/>
                <a:ea typeface="Hiragino Mincho Pro W3" panose="02020300000000000000" pitchFamily="18" charset="-128"/>
              </a:rPr>
              <a:t>XBRL GL</a:t>
            </a:r>
            <a:r>
              <a:rPr kumimoji="1" lang="ja-JP" altLang="en-US" b="0" i="0">
                <a:latin typeface="Hiragino Mincho Pro W3" panose="02020300000000000000" pitchFamily="18" charset="-128"/>
                <a:ea typeface="Hiragino Mincho Pro W3" panose="02020300000000000000" pitchFamily="18" charset="-128"/>
              </a:rPr>
              <a:t>は、財務報告のための</a:t>
            </a:r>
            <a:r>
              <a:rPr kumimoji="1" lang="en-US" altLang="ja-JP" b="0" i="0" dirty="0">
                <a:latin typeface="Hiragino Mincho Pro W3" panose="02020300000000000000" pitchFamily="18" charset="-128"/>
                <a:ea typeface="Hiragino Mincho Pro W3" panose="02020300000000000000" pitchFamily="18" charset="-128"/>
              </a:rPr>
              <a:t>XBRL</a:t>
            </a:r>
            <a:r>
              <a:rPr kumimoji="1" lang="ja-JP" altLang="en-US" b="0" i="0">
                <a:latin typeface="Hiragino Mincho Pro W3" panose="02020300000000000000" pitchFamily="18" charset="-128"/>
                <a:ea typeface="Hiragino Mincho Pro W3" panose="02020300000000000000" pitchFamily="18" charset="-128"/>
              </a:rPr>
              <a:t>において、組織内部の会計データの詳細を報告する為の辞書（タクソノミ）です。正式名は、</a:t>
            </a:r>
            <a:r>
              <a:rPr kumimoji="1" lang="en-US" altLang="ja-JP" b="0" i="0" dirty="0">
                <a:latin typeface="Hiragino Mincho Pro W3" panose="02020300000000000000" pitchFamily="18" charset="-128"/>
                <a:ea typeface="Hiragino Mincho Pro W3" panose="02020300000000000000" pitchFamily="18" charset="-128"/>
              </a:rPr>
              <a:t>Global Ledger</a:t>
            </a:r>
            <a:r>
              <a:rPr kumimoji="1" lang="ja-JP" altLang="en-US" b="0" i="0">
                <a:latin typeface="Hiragino Mincho Pro W3" panose="02020300000000000000" pitchFamily="18" charset="-128"/>
                <a:ea typeface="Hiragino Mincho Pro W3" panose="02020300000000000000" pitchFamily="18" charset="-128"/>
              </a:rPr>
              <a:t>です。</a:t>
            </a:r>
            <a:endParaRPr kumimoji="1" lang="en-US" altLang="ja-JP" b="0" i="0" dirty="0">
              <a:latin typeface="Hiragino Mincho Pro W3" panose="02020300000000000000" pitchFamily="18" charset="-128"/>
              <a:ea typeface="Hiragino Mincho Pro W3" panose="02020300000000000000" pitchFamily="18" charset="-128"/>
            </a:endParaRPr>
          </a:p>
          <a:p>
            <a:endParaRPr kumimoji="1" lang="en-US" altLang="ja-JP" b="0" i="0" dirty="0">
              <a:latin typeface="Hiragino Mincho Pro W3" panose="02020300000000000000" pitchFamily="18" charset="-128"/>
              <a:ea typeface="Hiragino Mincho Pro W3" panose="02020300000000000000" pitchFamily="18"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i="0">
                <a:latin typeface="Hiragino Mincho Pro W3" panose="02020300000000000000" pitchFamily="18" charset="-128"/>
                <a:ea typeface="Hiragino Mincho Pro W3" panose="02020300000000000000" pitchFamily="18" charset="-128"/>
              </a:rPr>
              <a:t>こうした事例を参考にして、</a:t>
            </a:r>
            <a:r>
              <a:rPr kumimoji="1" lang="ja-JP" altLang="en-US" sz="1200" b="0" i="0" u="none" strike="noStrike" kern="1200">
                <a:solidFill>
                  <a:schemeClr val="tx1"/>
                </a:solidFill>
                <a:effectLst/>
                <a:latin typeface="Hiragino Mincho Pro W3" panose="02020300000000000000" pitchFamily="18" charset="-128"/>
                <a:ea typeface="Hiragino Mincho Pro W3" panose="02020300000000000000" pitchFamily="18" charset="-128"/>
                <a:cs typeface="+mn-cs"/>
              </a:rPr>
              <a:t>本プロジェクトの検討課題としては、次のようなものが考えられます。　</a:t>
            </a:r>
            <a:br>
              <a:rPr lang="ja-JP" altLang="en-US" b="0" i="0">
                <a:latin typeface="Hiragino Mincho Pro W3" panose="02020300000000000000" pitchFamily="18" charset="-128"/>
                <a:ea typeface="Hiragino Mincho Pro W3" panose="02020300000000000000" pitchFamily="18" charset="-128"/>
              </a:rPr>
            </a:br>
            <a:br>
              <a:rPr lang="ja-JP" altLang="en-US" b="0" i="0">
                <a:latin typeface="Hiragino Mincho Pro W3" panose="02020300000000000000" pitchFamily="18" charset="-128"/>
                <a:ea typeface="Hiragino Mincho Pro W3" panose="02020300000000000000" pitchFamily="18" charset="-128"/>
              </a:rPr>
            </a:br>
            <a:r>
              <a:rPr lang="ja-JP" altLang="en-US" b="0" i="0">
                <a:latin typeface="Hiragino Mincho Pro W3" panose="02020300000000000000" pitchFamily="18" charset="-128"/>
                <a:ea typeface="Hiragino Mincho Pro W3" panose="02020300000000000000" pitchFamily="18" charset="-128"/>
              </a:rPr>
              <a:t>受発注の</a:t>
            </a:r>
            <a:r>
              <a:rPr kumimoji="1" lang="ja-JP" altLang="en-US" sz="1200" b="0" i="0" u="none" strike="noStrike" kern="1200">
                <a:solidFill>
                  <a:schemeClr val="tx1"/>
                </a:solidFill>
                <a:effectLst/>
                <a:latin typeface="Hiragino Mincho Pro W3" panose="02020300000000000000" pitchFamily="18" charset="-128"/>
                <a:ea typeface="Hiragino Mincho Pro W3" panose="02020300000000000000" pitchFamily="18" charset="-128"/>
                <a:cs typeface="+mn-cs"/>
              </a:rPr>
              <a:t>商流側が会計システム側に出力すべきデータ項目について商流側と会計情報との間にカベがあります。　</a:t>
            </a:r>
            <a:endParaRPr kumimoji="1" lang="en-US" altLang="ja-JP" sz="1200" b="0" i="0" u="none" strike="noStrike" kern="1200" dirty="0">
              <a:solidFill>
                <a:schemeClr val="tx1"/>
              </a:solidFill>
              <a:effectLst/>
              <a:latin typeface="Hiragino Mincho Pro W3" panose="02020300000000000000" pitchFamily="18" charset="-128"/>
              <a:ea typeface="Hiragino Mincho Pro W3" panose="02020300000000000000" pitchFamily="18"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a:solidFill>
                  <a:schemeClr val="tx1"/>
                </a:solidFill>
                <a:effectLst/>
                <a:latin typeface="Hiragino Mincho Pro W3" panose="02020300000000000000" pitchFamily="18" charset="-128"/>
                <a:ea typeface="Hiragino Mincho Pro W3" panose="02020300000000000000" pitchFamily="18" charset="-128"/>
                <a:cs typeface="+mn-cs"/>
              </a:rPr>
              <a:t>電子インボイスを介して消費税申告書の作成にまでつなげるためには、このカベを乗り越える必要があります。</a:t>
            </a:r>
            <a:endParaRPr kumimoji="1" lang="en-US" altLang="ja-JP" sz="1200" b="0" i="0" u="none" strike="noStrike" kern="1200" dirty="0">
              <a:solidFill>
                <a:schemeClr val="tx1"/>
              </a:solidFill>
              <a:effectLst/>
              <a:latin typeface="Hiragino Mincho Pro W3" panose="02020300000000000000" pitchFamily="18" charset="-128"/>
              <a:ea typeface="Hiragino Mincho Pro W3" panose="02020300000000000000" pitchFamily="18"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dirty="0">
              <a:solidFill>
                <a:schemeClr val="tx1"/>
              </a:solidFill>
              <a:effectLst/>
              <a:latin typeface="Hiragino Mincho Pro W3" panose="02020300000000000000" pitchFamily="18" charset="-128"/>
              <a:ea typeface="Hiragino Mincho Pro W3" panose="02020300000000000000" pitchFamily="18"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a:solidFill>
                  <a:schemeClr val="tx1"/>
                </a:solidFill>
                <a:effectLst/>
                <a:latin typeface="Hiragino Mincho Pro W3" panose="02020300000000000000" pitchFamily="18" charset="-128"/>
                <a:ea typeface="Hiragino Mincho Pro W3" panose="02020300000000000000" pitchFamily="18" charset="-128"/>
                <a:cs typeface="+mn-cs"/>
              </a:rPr>
              <a:t>その際、数十区分にもなる消費税課税区分の粒度など、商流側が会計システム側に出力すべきデータ項目について双方の合意が求められます。</a:t>
            </a:r>
            <a:br>
              <a:rPr lang="ja-JP" altLang="en-US" b="0" i="0">
                <a:latin typeface="Hiragino Mincho Pro W3" panose="02020300000000000000" pitchFamily="18" charset="-128"/>
                <a:ea typeface="Hiragino Mincho Pro W3" panose="02020300000000000000" pitchFamily="18" charset="-128"/>
              </a:rPr>
            </a:br>
            <a:r>
              <a:rPr kumimoji="1" lang="ja-JP" altLang="en-US" sz="1200" b="0" i="0" u="none" strike="noStrike" kern="1200">
                <a:solidFill>
                  <a:schemeClr val="tx1"/>
                </a:solidFill>
                <a:effectLst/>
                <a:latin typeface="Hiragino Mincho Pro W3" panose="02020300000000000000" pitchFamily="18" charset="-128"/>
                <a:ea typeface="Hiragino Mincho Pro W3" panose="02020300000000000000" pitchFamily="18" charset="-128"/>
                <a:cs typeface="+mn-cs"/>
              </a:rPr>
              <a:t>また、そうした合意が得られたとして、</a:t>
            </a:r>
            <a:r>
              <a:rPr kumimoji="1" lang="en-US" altLang="ja-JP" sz="1200" b="0" i="0" u="none" strike="noStrike" kern="1200" dirty="0" err="1">
                <a:solidFill>
                  <a:schemeClr val="tx1"/>
                </a:solidFill>
                <a:effectLst/>
                <a:latin typeface="Hiragino Mincho Pro W3" panose="02020300000000000000" pitchFamily="18" charset="-128"/>
                <a:ea typeface="Hiragino Mincho Pro W3" panose="02020300000000000000" pitchFamily="18" charset="-128"/>
                <a:cs typeface="+mn-cs"/>
              </a:rPr>
              <a:t>OpenPEPPOL</a:t>
            </a:r>
            <a:r>
              <a:rPr kumimoji="1" lang="ja-JP" altLang="en-US" sz="1200" b="0" i="0" u="none" strike="noStrike" kern="1200">
                <a:solidFill>
                  <a:schemeClr val="tx1"/>
                </a:solidFill>
                <a:effectLst/>
                <a:latin typeface="Hiragino Mincho Pro W3" panose="02020300000000000000" pitchFamily="18" charset="-128"/>
                <a:ea typeface="Hiragino Mincho Pro W3" panose="02020300000000000000" pitchFamily="18" charset="-128"/>
                <a:cs typeface="+mn-cs"/>
              </a:rPr>
              <a:t>や</a:t>
            </a:r>
            <a:r>
              <a:rPr kumimoji="1" lang="en-US" altLang="ja-JP" sz="1200" b="0" i="0" u="none" strike="noStrike" kern="1200" dirty="0">
                <a:solidFill>
                  <a:schemeClr val="tx1"/>
                </a:solidFill>
                <a:effectLst/>
                <a:latin typeface="Hiragino Mincho Pro W3" panose="02020300000000000000" pitchFamily="18" charset="-128"/>
                <a:ea typeface="Hiragino Mincho Pro W3" panose="02020300000000000000" pitchFamily="18" charset="-128"/>
                <a:cs typeface="+mn-cs"/>
              </a:rPr>
              <a:t>UN/CEFACT</a:t>
            </a:r>
            <a:r>
              <a:rPr kumimoji="1" lang="ja-JP" altLang="en-US" sz="1200" b="0" i="0" u="none" strike="noStrike" kern="1200">
                <a:solidFill>
                  <a:schemeClr val="tx1"/>
                </a:solidFill>
                <a:effectLst/>
                <a:latin typeface="Hiragino Mincho Pro W3" panose="02020300000000000000" pitchFamily="18" charset="-128"/>
                <a:ea typeface="Hiragino Mincho Pro W3" panose="02020300000000000000" pitchFamily="18" charset="-128"/>
                <a:cs typeface="+mn-cs"/>
              </a:rPr>
              <a:t>の語彙辞書により表現された電子インボイスデータの受け渡しに際し、マッピング作業をどのように進めるかということについての理解も必要です。</a:t>
            </a:r>
            <a:br>
              <a:rPr lang="ja-JP" altLang="en-US" b="0" i="0">
                <a:latin typeface="Hiragino Mincho Pro W3" panose="02020300000000000000" pitchFamily="18" charset="-128"/>
                <a:ea typeface="Hiragino Mincho Pro W3" panose="02020300000000000000" pitchFamily="18" charset="-128"/>
              </a:rPr>
            </a:br>
            <a:br>
              <a:rPr lang="ja-JP" altLang="en-US" b="0" i="0">
                <a:latin typeface="Hiragino Mincho Pro W3" panose="02020300000000000000" pitchFamily="18" charset="-128"/>
                <a:ea typeface="Hiragino Mincho Pro W3" panose="02020300000000000000" pitchFamily="18" charset="-128"/>
              </a:rPr>
            </a:br>
            <a:r>
              <a:rPr kumimoji="1" lang="ja-JP" altLang="en-US" sz="1200" b="0" i="0" u="none" strike="noStrike" kern="1200">
                <a:solidFill>
                  <a:schemeClr val="tx1"/>
                </a:solidFill>
                <a:effectLst/>
                <a:latin typeface="Hiragino Mincho Pro W3" panose="02020300000000000000" pitchFamily="18" charset="-128"/>
                <a:ea typeface="Hiragino Mincho Pro W3" panose="02020300000000000000" pitchFamily="18" charset="-128"/>
                <a:cs typeface="+mn-cs"/>
              </a:rPr>
              <a:t>あるいは、紙や人の手を極力介さないという前提に立った時、適格請求書の交付義務が免除される、公共交通機関の料金や自販機での購入などを、仕入税額控除のためのデータとしてスコープに入れるかどうかの合意も必要です。法人カードの経費処理や</a:t>
            </a:r>
            <a:r>
              <a:rPr kumimoji="1" lang="en-US" altLang="ja-JP" sz="1200" b="0" i="0" u="none" strike="noStrike" kern="1200" dirty="0">
                <a:solidFill>
                  <a:schemeClr val="tx1"/>
                </a:solidFill>
                <a:effectLst/>
                <a:latin typeface="Hiragino Mincho Pro W3" panose="02020300000000000000" pitchFamily="18" charset="-128"/>
                <a:ea typeface="Hiragino Mincho Pro W3" panose="02020300000000000000" pitchFamily="18" charset="-128"/>
                <a:cs typeface="+mn-cs"/>
              </a:rPr>
              <a:t>QR</a:t>
            </a:r>
            <a:r>
              <a:rPr kumimoji="1" lang="ja-JP" altLang="en-US" sz="1200" b="0" i="0" u="none" strike="noStrike" kern="1200">
                <a:solidFill>
                  <a:schemeClr val="tx1"/>
                </a:solidFill>
                <a:effectLst/>
                <a:latin typeface="Hiragino Mincho Pro W3" panose="02020300000000000000" pitchFamily="18" charset="-128"/>
                <a:ea typeface="Hiragino Mincho Pro W3" panose="02020300000000000000" pitchFamily="18" charset="-128"/>
                <a:cs typeface="+mn-cs"/>
              </a:rPr>
              <a:t>コードでのなんとか</a:t>
            </a:r>
            <a:r>
              <a:rPr kumimoji="1" lang="en-US" altLang="ja-JP" sz="1200" b="0" i="0" u="none" strike="noStrike" kern="1200" dirty="0">
                <a:solidFill>
                  <a:schemeClr val="tx1"/>
                </a:solidFill>
                <a:effectLst/>
                <a:latin typeface="Hiragino Mincho Pro W3" panose="02020300000000000000" pitchFamily="18" charset="-128"/>
                <a:ea typeface="Hiragino Mincho Pro W3" panose="02020300000000000000" pitchFamily="18" charset="-128"/>
                <a:cs typeface="+mn-cs"/>
              </a:rPr>
              <a:t>Pay</a:t>
            </a:r>
            <a:r>
              <a:rPr kumimoji="1" lang="ja-JP" altLang="en-US" sz="1200" b="0" i="0" u="none" strike="noStrike" kern="1200">
                <a:solidFill>
                  <a:schemeClr val="tx1"/>
                </a:solidFill>
                <a:effectLst/>
                <a:latin typeface="Hiragino Mincho Pro W3" panose="02020300000000000000" pitchFamily="18" charset="-128"/>
                <a:ea typeface="Hiragino Mincho Pro W3" panose="02020300000000000000" pitchFamily="18" charset="-128"/>
                <a:cs typeface="+mn-cs"/>
              </a:rPr>
              <a:t>の支払いはスコープ外でしょうか。</a:t>
            </a:r>
            <a:br>
              <a:rPr lang="ja-JP" altLang="en-US" b="0" i="0">
                <a:latin typeface="Hiragino Mincho Pro W3" panose="02020300000000000000" pitchFamily="18" charset="-128"/>
                <a:ea typeface="Hiragino Mincho Pro W3" panose="02020300000000000000" pitchFamily="18" charset="-128"/>
              </a:rPr>
            </a:br>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全体像が必要です。</a:t>
            </a:r>
            <a:endParaRPr kumimoji="1" lang="en-US" altLang="ja-JP" b="0" i="0" dirty="0">
              <a:latin typeface="Hiragino Mincho Pro W3" panose="02020300000000000000" pitchFamily="18" charset="-128"/>
              <a:ea typeface="Hiragino Mincho Pro W3" panose="02020300000000000000" pitchFamily="18" charset="-128"/>
            </a:endParaRPr>
          </a:p>
          <a:p>
            <a:endParaRPr kumimoji="1" lang="en-US" altLang="ja-JP" b="0" i="0" dirty="0">
              <a:latin typeface="Hiragino Mincho Pro W3" panose="02020300000000000000" pitchFamily="18" charset="-128"/>
              <a:ea typeface="Hiragino Mincho Pro W3" panose="02020300000000000000" pitchFamily="18" charset="-128"/>
            </a:endParaRPr>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26</a:t>
            </a:fld>
            <a:endParaRPr kumimoji="1" lang="ja-JP" altLang="en-US"/>
          </a:p>
        </p:txBody>
      </p:sp>
    </p:spTree>
    <p:extLst>
      <p:ext uri="{BB962C8B-B14F-4D97-AF65-F5344CB8AC3E}">
        <p14:creationId xmlns:p14="http://schemas.microsoft.com/office/powerpoint/2010/main" val="1383347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27</a:t>
            </a:fld>
            <a:endParaRPr kumimoji="1" lang="ja-JP" altLang="en-US"/>
          </a:p>
        </p:txBody>
      </p:sp>
    </p:spTree>
    <p:extLst>
      <p:ext uri="{BB962C8B-B14F-4D97-AF65-F5344CB8AC3E}">
        <p14:creationId xmlns:p14="http://schemas.microsoft.com/office/powerpoint/2010/main" val="668198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XBRL JAPAN</a:t>
            </a:r>
            <a:r>
              <a:rPr kumimoji="1" lang="ja-JP" altLang="en-US"/>
              <a:t>は、</a:t>
            </a:r>
            <a:r>
              <a:rPr kumimoji="1" lang="en-US" altLang="ja-JP" dirty="0"/>
              <a:t>2001</a:t>
            </a:r>
            <a:r>
              <a:rPr kumimoji="1" lang="ja-JP" altLang="en-US"/>
              <a:t>年に設立された一般社団法人です。</a:t>
            </a:r>
            <a:endParaRPr kumimoji="1" lang="ja-JP" altLang="en-US" dirty="0"/>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28</a:t>
            </a:fld>
            <a:endParaRPr kumimoji="1" lang="ja-JP" altLang="en-US"/>
          </a:p>
        </p:txBody>
      </p:sp>
    </p:spTree>
    <p:extLst>
      <p:ext uri="{BB962C8B-B14F-4D97-AF65-F5344CB8AC3E}">
        <p14:creationId xmlns:p14="http://schemas.microsoft.com/office/powerpoint/2010/main" val="2490357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日本では、</a:t>
            </a:r>
            <a:r>
              <a:rPr kumimoji="1" lang="en-US" altLang="ja-JP" dirty="0"/>
              <a:t>2006</a:t>
            </a:r>
            <a:r>
              <a:rPr kumimoji="1" lang="ja-JP" altLang="en-US"/>
              <a:t>年日本銀行、</a:t>
            </a:r>
            <a:r>
              <a:rPr kumimoji="1" lang="en-US" altLang="ja-JP" dirty="0"/>
              <a:t>2008</a:t>
            </a:r>
            <a:r>
              <a:rPr kumimoji="1" lang="ja-JP" altLang="en-US"/>
              <a:t>年金融庁、東証、国税庁などで採用されています。</a:t>
            </a:r>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29</a:t>
            </a:fld>
            <a:endParaRPr kumimoji="1" lang="ja-JP" altLang="en-US"/>
          </a:p>
        </p:txBody>
      </p:sp>
    </p:spTree>
    <p:extLst>
      <p:ext uri="{BB962C8B-B14F-4D97-AF65-F5344CB8AC3E}">
        <p14:creationId xmlns:p14="http://schemas.microsoft.com/office/powerpoint/2010/main" val="464282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i="0">
                <a:latin typeface="Hiragino Mincho Pro W3" panose="02020300000000000000" pitchFamily="18" charset="-128"/>
                <a:ea typeface="Hiragino Mincho Pro W3" panose="02020300000000000000" pitchFamily="18" charset="-128"/>
              </a:rPr>
              <a:t>先ほど紹介しましたが、</a:t>
            </a:r>
            <a:r>
              <a:rPr kumimoji="1" lang="en-US" altLang="ja-JP" b="0" i="0" dirty="0">
                <a:latin typeface="Hiragino Mincho Pro W3" panose="02020300000000000000" pitchFamily="18" charset="-128"/>
                <a:ea typeface="Hiragino Mincho Pro W3" panose="02020300000000000000" pitchFamily="18" charset="-128"/>
              </a:rPr>
              <a:t>EU</a:t>
            </a:r>
            <a:r>
              <a:rPr kumimoji="1" lang="ja-JP" altLang="en-US" b="0" i="0">
                <a:latin typeface="Hiragino Mincho Pro W3" panose="02020300000000000000" pitchFamily="18" charset="-128"/>
                <a:ea typeface="Hiragino Mincho Pro W3" panose="02020300000000000000" pitchFamily="18" charset="-128"/>
              </a:rPr>
              <a:t>指令に基づいて</a:t>
            </a:r>
            <a:r>
              <a:rPr kumimoji="1" lang="en-US" altLang="ja-JP" b="0" i="0" dirty="0">
                <a:latin typeface="Hiragino Mincho Pro W3" panose="02020300000000000000" pitchFamily="18" charset="-128"/>
                <a:ea typeface="Hiragino Mincho Pro W3" panose="02020300000000000000" pitchFamily="18" charset="-128"/>
              </a:rPr>
              <a:t>EU</a:t>
            </a:r>
            <a:r>
              <a:rPr kumimoji="1" lang="ja-JP" altLang="en-US" b="0" i="0">
                <a:latin typeface="Hiragino Mincho Pro W3" panose="02020300000000000000" pitchFamily="18" charset="-128"/>
                <a:ea typeface="Hiragino Mincho Pro W3" panose="02020300000000000000" pitchFamily="18" charset="-128"/>
              </a:rPr>
              <a:t>規格が制定され、その規格に準拠した代表的なサービスのひとつが</a:t>
            </a:r>
            <a:r>
              <a:rPr kumimoji="1" lang="en-US" altLang="ja-JP" b="0" i="0" dirty="0">
                <a:latin typeface="Hiragino Mincho Pro W3" panose="02020300000000000000" pitchFamily="18" charset="-128"/>
                <a:ea typeface="Hiragino Mincho Pro W3" panose="02020300000000000000" pitchFamily="18" charset="-128"/>
              </a:rPr>
              <a:t>OpenPEPPOL</a:t>
            </a:r>
            <a:r>
              <a:rPr kumimoji="1" lang="ja-JP" altLang="en-US" b="0" i="0">
                <a:latin typeface="Hiragino Mincho Pro W3" panose="02020300000000000000" pitchFamily="18" charset="-128"/>
                <a:ea typeface="Hiragino Mincho Pro W3" panose="02020300000000000000" pitchFamily="18" charset="-128"/>
              </a:rPr>
              <a:t>です。</a:t>
            </a:r>
            <a:endParaRPr kumimoji="1" lang="en-US" altLang="ja-JP" b="0" i="0" dirty="0">
              <a:latin typeface="Hiragino Mincho Pro W3" panose="02020300000000000000" pitchFamily="18" charset="-128"/>
              <a:ea typeface="Hiragino Mincho Pro W3" panose="02020300000000000000" pitchFamily="18" charset="-128"/>
            </a:endParaRPr>
          </a:p>
          <a:p>
            <a:endParaRPr kumimoji="1" lang="en-US" altLang="ja-JP" b="0" i="0" dirty="0">
              <a:latin typeface="Hiragino Mincho Pro W3" panose="02020300000000000000" pitchFamily="18" charset="-128"/>
              <a:ea typeface="Hiragino Mincho Pro W3" panose="02020300000000000000" pitchFamily="18" charset="-128"/>
            </a:endParaRPr>
          </a:p>
          <a:p>
            <a:r>
              <a:rPr kumimoji="1" lang="en-US" altLang="ja-JP" b="0" i="0" dirty="0">
                <a:latin typeface="Hiragino Mincho Pro W3" panose="02020300000000000000" pitchFamily="18" charset="-128"/>
                <a:ea typeface="Hiragino Mincho Pro W3" panose="02020300000000000000" pitchFamily="18" charset="-128"/>
              </a:rPr>
              <a:t>OpenPEPPOL</a:t>
            </a:r>
            <a:r>
              <a:rPr kumimoji="1" lang="ja-JP" altLang="en-US" b="0" i="0">
                <a:latin typeface="Hiragino Mincho Pro W3" panose="02020300000000000000" pitchFamily="18" charset="-128"/>
                <a:ea typeface="Hiragino Mincho Pro W3" panose="02020300000000000000" pitchFamily="18" charset="-128"/>
              </a:rPr>
              <a:t>は、技術者の目から見て大変素晴らしいサービスだと思いますが、このスライドで書きましたように</a:t>
            </a:r>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a:t>
            </a:r>
            <a:r>
              <a:rPr lang="ja-JP" altLang="ja-JP" b="0" i="0" kern="100">
                <a:latin typeface="Hiragino Mincho Pro W3" panose="02020300000000000000" pitchFamily="18" charset="-128"/>
                <a:ea typeface="Hiragino Mincho Pro W3" panose="02020300000000000000" pitchFamily="18" charset="-128"/>
                <a:cs typeface="Times New Roman" panose="02020603050405020304" pitchFamily="18" charset="0"/>
              </a:rPr>
              <a:t>公共調達を中心とする、</a:t>
            </a:r>
            <a:r>
              <a:rPr lang="en-US" altLang="ja-JP" b="0" i="0" kern="100" dirty="0">
                <a:latin typeface="Hiragino Mincho Pro W3" panose="02020300000000000000" pitchFamily="18" charset="-128"/>
                <a:ea typeface="Hiragino Mincho Pro W3" panose="02020300000000000000" pitchFamily="18" charset="-128"/>
                <a:cs typeface="Times New Roman" panose="02020603050405020304" pitchFamily="18" charset="0"/>
              </a:rPr>
              <a:t>EU</a:t>
            </a:r>
            <a:r>
              <a:rPr lang="ja-JP" altLang="ja-JP" b="0" i="0" kern="100">
                <a:latin typeface="Hiragino Mincho Pro W3" panose="02020300000000000000" pitchFamily="18" charset="-128"/>
                <a:ea typeface="Hiragino Mincho Pro W3" panose="02020300000000000000" pitchFamily="18" charset="-128"/>
                <a:cs typeface="Times New Roman" panose="02020603050405020304" pitchFamily="18" charset="0"/>
              </a:rPr>
              <a:t>の電子調達サービスの手段の一部にすぎません</a:t>
            </a:r>
            <a:r>
              <a:rPr lang="ja-JP" altLang="en-US" b="0" i="0" kern="100">
                <a:latin typeface="Hiragino Mincho Pro W3" panose="02020300000000000000" pitchFamily="18" charset="-128"/>
                <a:ea typeface="Hiragino Mincho Pro W3" panose="02020300000000000000" pitchFamily="18" charset="-128"/>
                <a:cs typeface="Times New Roman" panose="02020603050405020304" pitchFamily="18" charset="0"/>
              </a:rPr>
              <a:t>」</a:t>
            </a:r>
            <a:endParaRPr lang="en-US" altLang="ja-JP" b="0" i="0" kern="100" dirty="0">
              <a:latin typeface="Hiragino Mincho Pro W3" panose="02020300000000000000" pitchFamily="18" charset="-128"/>
              <a:ea typeface="Hiragino Mincho Pro W3" panose="02020300000000000000" pitchFamily="18" charset="-128"/>
              <a:cs typeface="Times New Roman" panose="02020603050405020304" pitchFamily="18" charset="0"/>
            </a:endParaRPr>
          </a:p>
          <a:p>
            <a:r>
              <a:rPr kumimoji="1" lang="ja-JP" altLang="en-US" b="0" i="0" kern="100">
                <a:latin typeface="Hiragino Mincho Pro W3" panose="02020300000000000000" pitchFamily="18" charset="-128"/>
                <a:ea typeface="Hiragino Mincho Pro W3" panose="02020300000000000000" pitchFamily="18" charset="-128"/>
                <a:cs typeface="Times New Roman" panose="02020603050405020304" pitchFamily="18" charset="0"/>
              </a:rPr>
              <a:t>その背景やそれが対象とする業務の前提を理解せず、しかも日本の電子インボイスの日本における業務上の位置づけも定義せずに導入することは、お勧めできません。</a:t>
            </a:r>
            <a:endParaRPr kumimoji="1" lang="en-US" altLang="ja-JP" b="0" i="0" kern="100" dirty="0">
              <a:latin typeface="Hiragino Mincho Pro W3" panose="02020300000000000000" pitchFamily="18" charset="-128"/>
              <a:ea typeface="Hiragino Mincho Pro W3" panose="02020300000000000000" pitchFamily="18" charset="-128"/>
              <a:cs typeface="Times New Roman" panose="02020603050405020304" pitchFamily="18" charset="0"/>
            </a:endParaRPr>
          </a:p>
          <a:p>
            <a:endParaRPr kumimoji="1" lang="en-US" altLang="ja-JP" b="0" i="0" kern="100" dirty="0">
              <a:latin typeface="Hiragino Mincho Pro W3" panose="02020300000000000000" pitchFamily="18" charset="-128"/>
              <a:ea typeface="Hiragino Mincho Pro W3" panose="02020300000000000000" pitchFamily="18" charset="-128"/>
              <a:cs typeface="Times New Roman" panose="02020603050405020304" pitchFamily="18" charset="0"/>
            </a:endParaRPr>
          </a:p>
          <a:p>
            <a:r>
              <a:rPr kumimoji="1" lang="ja-JP" altLang="en-US" b="0" i="0" kern="100">
                <a:latin typeface="Hiragino Mincho Pro W3" panose="02020300000000000000" pitchFamily="18" charset="-128"/>
                <a:ea typeface="Hiragino Mincho Pro W3" panose="02020300000000000000" pitchFamily="18" charset="-128"/>
                <a:cs typeface="Times New Roman" panose="02020603050405020304" pitchFamily="18" charset="0"/>
              </a:rPr>
              <a:t>その理由をこれから紹介させていただきます。</a:t>
            </a:r>
            <a:endParaRPr kumimoji="1" lang="en-US" altLang="ja-JP" b="0" i="0" dirty="0">
              <a:latin typeface="Hiragino Mincho Pro W3" panose="02020300000000000000" pitchFamily="18" charset="-128"/>
              <a:ea typeface="Hiragino Mincho Pro W3" panose="02020300000000000000" pitchFamily="18" charset="-128"/>
            </a:endParaRPr>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3</a:t>
            </a:fld>
            <a:endParaRPr kumimoji="1" lang="ja-JP" altLang="en-US"/>
          </a:p>
        </p:txBody>
      </p:sp>
    </p:spTree>
    <p:extLst>
      <p:ext uri="{BB962C8B-B14F-4D97-AF65-F5344CB8AC3E}">
        <p14:creationId xmlns:p14="http://schemas.microsoft.com/office/powerpoint/2010/main" val="2092731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i="0">
                <a:latin typeface="Hiragino Mincho Pro W3" panose="02020300000000000000" pitchFamily="18" charset="-128"/>
                <a:ea typeface="Hiragino Mincho Pro W3" panose="02020300000000000000" pitchFamily="18" charset="-128"/>
              </a:rPr>
              <a:t>今日は、２つのお話を紹介させていただきます。</a:t>
            </a:r>
            <a:endParaRPr kumimoji="1" lang="en-US" altLang="ja-JP" b="0" i="0" dirty="0">
              <a:latin typeface="Hiragino Mincho Pro W3" panose="02020300000000000000" pitchFamily="18" charset="-128"/>
              <a:ea typeface="Hiragino Mincho Pro W3" panose="02020300000000000000" pitchFamily="18" charset="-128"/>
            </a:endParaRPr>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4</a:t>
            </a:fld>
            <a:endParaRPr kumimoji="1" lang="ja-JP" altLang="en-US"/>
          </a:p>
        </p:txBody>
      </p:sp>
    </p:spTree>
    <p:extLst>
      <p:ext uri="{BB962C8B-B14F-4D97-AF65-F5344CB8AC3E}">
        <p14:creationId xmlns:p14="http://schemas.microsoft.com/office/powerpoint/2010/main" val="799642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a:solidFill>
                  <a:schemeClr val="tx1"/>
                </a:solidFill>
                <a:latin typeface="Hiragino Mincho Pro W3" panose="02020300000000000000" pitchFamily="18" charset="-128"/>
                <a:ea typeface="Hiragino Mincho Pro W3" panose="02020300000000000000" pitchFamily="18" charset="-128"/>
              </a:rPr>
              <a:t>欧州における電子インボイスの標準化は、</a:t>
            </a:r>
            <a:r>
              <a:rPr lang="ja-JP" altLang="en-US" sz="1200" b="0" i="0">
                <a:solidFill>
                  <a:schemeClr val="tx1"/>
                </a:solidFill>
                <a:latin typeface="Hiragino Mincho Pro W3" panose="02020300000000000000" pitchFamily="18" charset="-128"/>
                <a:ea typeface="Hiragino Mincho Pro W3" panose="02020300000000000000" pitchFamily="18" charset="-128"/>
                <a:cs typeface="Times New Roman" panose="02020603050405020304" pitchFamily="18" charset="0"/>
              </a:rPr>
              <a:t>公共調達における電子インボイスに関する</a:t>
            </a:r>
            <a:r>
              <a:rPr lang="en-US" altLang="ja-JP" sz="1200" b="0" i="0" dirty="0">
                <a:solidFill>
                  <a:schemeClr val="tx1"/>
                </a:solidFill>
                <a:latin typeface="Hiragino Mincho Pro W3" panose="02020300000000000000" pitchFamily="18" charset="-128"/>
                <a:ea typeface="Hiragino Mincho Pro W3" panose="02020300000000000000" pitchFamily="18" charset="-128"/>
                <a:cs typeface="Times New Roman" panose="02020603050405020304" pitchFamily="18" charset="0"/>
              </a:rPr>
              <a:t>EU</a:t>
            </a:r>
            <a:r>
              <a:rPr lang="ja-JP" altLang="en-US" sz="1200" b="0" i="0">
                <a:solidFill>
                  <a:schemeClr val="tx1"/>
                </a:solidFill>
                <a:latin typeface="Hiragino Mincho Pro W3" panose="02020300000000000000" pitchFamily="18" charset="-128"/>
                <a:ea typeface="Hiragino Mincho Pro W3" panose="02020300000000000000" pitchFamily="18" charset="-128"/>
                <a:cs typeface="Times New Roman" panose="02020603050405020304" pitchFamily="18" charset="0"/>
              </a:rPr>
              <a:t>指令に始まります。</a:t>
            </a:r>
            <a:endParaRPr lang="en-US" altLang="ja-JP" sz="1200" b="0" i="0" dirty="0">
              <a:solidFill>
                <a:schemeClr val="tx1"/>
              </a:solidFill>
              <a:latin typeface="Hiragino Mincho Pro W3" panose="02020300000000000000" pitchFamily="18" charset="-128"/>
              <a:ea typeface="Hiragino Mincho Pro W3" panose="020203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dirty="0">
              <a:solidFill>
                <a:schemeClr val="tx1"/>
              </a:solidFill>
              <a:latin typeface="Hiragino Mincho Pro W3" panose="02020300000000000000" pitchFamily="18" charset="-128"/>
              <a:ea typeface="Hiragino Mincho Pro W3" panose="02020300000000000000" pitchFamily="18" charset="-128"/>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a:solidFill>
                  <a:schemeClr val="tx1"/>
                </a:solidFill>
                <a:latin typeface="Hiragino Mincho Pro W3" panose="02020300000000000000" pitchFamily="18" charset="-128"/>
                <a:ea typeface="Hiragino Mincho Pro W3" panose="02020300000000000000" pitchFamily="18" charset="-128"/>
                <a:cs typeface="Times New Roman" panose="02020603050405020304" pitchFamily="18" charset="0"/>
              </a:rPr>
              <a:t>代表的な箇条を確認しましょう。</a:t>
            </a:r>
            <a:endParaRPr kumimoji="1" lang="en-US" altLang="ja-JP" b="0" i="0" dirty="0">
              <a:solidFill>
                <a:schemeClr val="tx1"/>
              </a:solidFill>
              <a:latin typeface="Hiragino Mincho Pro W3" panose="02020300000000000000" pitchFamily="18" charset="-128"/>
              <a:ea typeface="Hiragino Mincho Pro W3" panose="02020300000000000000" pitchFamily="18" charset="-128"/>
            </a:endParaRPr>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5</a:t>
            </a:fld>
            <a:endParaRPr kumimoji="1" lang="ja-JP" altLang="en-US"/>
          </a:p>
        </p:txBody>
      </p:sp>
    </p:spTree>
    <p:extLst>
      <p:ext uri="{BB962C8B-B14F-4D97-AF65-F5344CB8AC3E}">
        <p14:creationId xmlns:p14="http://schemas.microsoft.com/office/powerpoint/2010/main" val="1721825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nSpc>
                <a:spcPts val="1800"/>
              </a:lnSpc>
            </a:pPr>
            <a:r>
              <a:rPr lang="ja-JP" altLang="en-US" sz="1200" b="0" i="0">
                <a:latin typeface="Hiragino Mincho Pro W3" panose="02020300000000000000" pitchFamily="18" charset="-128"/>
                <a:ea typeface="Hiragino Mincho Pro W3" panose="02020300000000000000" pitchFamily="18" charset="-128"/>
                <a:cs typeface="Times New Roman" panose="02020603050405020304" pitchFamily="18" charset="0"/>
              </a:rPr>
              <a:t>第</a:t>
            </a:r>
            <a:r>
              <a:rPr lang="en-US" altLang="ja-JP" sz="1200" b="0" i="0" dirty="0">
                <a:latin typeface="Hiragino Mincho Pro W3" panose="02020300000000000000" pitchFamily="18" charset="-128"/>
                <a:ea typeface="Hiragino Mincho Pro W3" panose="02020300000000000000" pitchFamily="18" charset="-128"/>
                <a:cs typeface="Times New Roman" panose="02020603050405020304" pitchFamily="18" charset="0"/>
              </a:rPr>
              <a:t>3</a:t>
            </a:r>
            <a:r>
              <a:rPr lang="ja-JP" altLang="en-US" sz="1200" b="0" i="0">
                <a:latin typeface="Hiragino Mincho Pro W3" panose="02020300000000000000" pitchFamily="18" charset="-128"/>
                <a:ea typeface="Hiragino Mincho Pro W3" panose="02020300000000000000" pitchFamily="18" charset="-128"/>
                <a:cs typeface="Times New Roman" panose="02020603050405020304" pitchFamily="18" charset="0"/>
              </a:rPr>
              <a:t>条で、この指令に基づき、電子インボイスの</a:t>
            </a:r>
            <a:r>
              <a:rPr lang="en-US" altLang="ja-JP" sz="1200" b="0" i="0" dirty="0">
                <a:latin typeface="Hiragino Mincho Pro W3" panose="02020300000000000000" pitchFamily="18" charset="-128"/>
                <a:ea typeface="Hiragino Mincho Pro W3" panose="02020300000000000000" pitchFamily="18" charset="-128"/>
                <a:cs typeface="Times New Roman" panose="02020603050405020304" pitchFamily="18" charset="0"/>
              </a:rPr>
              <a:t>EU</a:t>
            </a:r>
            <a:r>
              <a:rPr lang="ja-JP" altLang="en-US" sz="1200" b="0" i="0">
                <a:latin typeface="Hiragino Mincho Pro W3" panose="02020300000000000000" pitchFamily="18" charset="-128"/>
                <a:ea typeface="Hiragino Mincho Pro W3" panose="02020300000000000000" pitchFamily="18" charset="-128"/>
                <a:cs typeface="Times New Roman" panose="02020603050405020304" pitchFamily="18" charset="0"/>
              </a:rPr>
              <a:t>規格を制定することが求められました。</a:t>
            </a:r>
            <a:endParaRPr lang="en-US" altLang="ja-JP" sz="1200" b="0" i="0" dirty="0">
              <a:latin typeface="Hiragino Mincho Pro W3" panose="02020300000000000000" pitchFamily="18" charset="-128"/>
              <a:ea typeface="Hiragino Mincho Pro W3" panose="02020300000000000000" pitchFamily="18" charset="-128"/>
              <a:cs typeface="Times New Roman" panose="02020603050405020304" pitchFamily="18" charset="0"/>
            </a:endParaRPr>
          </a:p>
          <a:p>
            <a:pPr>
              <a:lnSpc>
                <a:spcPts val="1800"/>
              </a:lnSpc>
            </a:pPr>
            <a:r>
              <a:rPr lang="ja-JP" altLang="en-US" sz="1200" b="0" i="0">
                <a:latin typeface="Hiragino Mincho Pro W3" panose="02020300000000000000" pitchFamily="18" charset="-128"/>
                <a:ea typeface="Hiragino Mincho Pro W3" panose="02020300000000000000" pitchFamily="18" charset="-128"/>
                <a:cs typeface="Times New Roman" panose="02020603050405020304" pitchFamily="18" charset="0"/>
              </a:rPr>
              <a:t>第１項では、次のようなことが求められています。</a:t>
            </a:r>
            <a:endParaRPr lang="en-US" altLang="ja-JP" sz="1200" b="0" i="0" dirty="0">
              <a:latin typeface="Hiragino Mincho Pro W3" panose="02020300000000000000" pitchFamily="18" charset="-128"/>
              <a:ea typeface="Hiragino Mincho Pro W3" panose="02020300000000000000" pitchFamily="18" charset="-128"/>
              <a:cs typeface="Times New Roman" panose="02020603050405020304" pitchFamily="18" charset="0"/>
            </a:endParaRPr>
          </a:p>
          <a:p>
            <a:pPr>
              <a:lnSpc>
                <a:spcPts val="1800"/>
              </a:lnSpc>
            </a:pPr>
            <a:r>
              <a:rPr lang="ja-JP" altLang="en-US" sz="1200" b="0" i="0">
                <a:latin typeface="Hiragino Mincho Pro W3" panose="02020300000000000000" pitchFamily="18" charset="-128"/>
                <a:ea typeface="Hiragino Mincho Pro W3" panose="02020300000000000000" pitchFamily="18" charset="-128"/>
                <a:cs typeface="Times New Roman" panose="02020603050405020304" pitchFamily="18" charset="0"/>
              </a:rPr>
              <a:t>・技術的に中立であること</a:t>
            </a:r>
            <a:endParaRPr lang="en-US" altLang="ja-JP" sz="1200" b="0" i="0" dirty="0">
              <a:latin typeface="Hiragino Mincho Pro W3" panose="02020300000000000000" pitchFamily="18" charset="-128"/>
              <a:ea typeface="Hiragino Mincho Pro W3" panose="02020300000000000000" pitchFamily="18" charset="-128"/>
              <a:cs typeface="Times New Roman" panose="02020603050405020304" pitchFamily="18" charset="0"/>
            </a:endParaRPr>
          </a:p>
          <a:p>
            <a:pPr>
              <a:lnSpc>
                <a:spcPts val="1800"/>
              </a:lnSpc>
            </a:pPr>
            <a:r>
              <a:rPr lang="ja-JP" altLang="en-US" sz="1200" b="0" i="0">
                <a:latin typeface="Hiragino Mincho Pro W3" panose="02020300000000000000" pitchFamily="18" charset="-128"/>
                <a:ea typeface="Hiragino Mincho Pro W3" panose="02020300000000000000" pitchFamily="18" charset="-128"/>
                <a:cs typeface="Times New Roman" panose="02020603050405020304" pitchFamily="18" charset="0"/>
              </a:rPr>
              <a:t>・電子インボイスに関する関連国際規格と互換性があること</a:t>
            </a:r>
            <a:endParaRPr lang="en-US" altLang="ja-JP" sz="1200" b="0" i="0" dirty="0">
              <a:latin typeface="Hiragino Mincho Pro W3" panose="02020300000000000000" pitchFamily="18" charset="-128"/>
              <a:ea typeface="Hiragino Mincho Pro W3" panose="02020300000000000000" pitchFamily="18" charset="-128"/>
              <a:cs typeface="Times New Roman" panose="02020603050405020304" pitchFamily="18" charset="0"/>
            </a:endParaRPr>
          </a:p>
          <a:p>
            <a:pPr>
              <a:lnSpc>
                <a:spcPts val="1800"/>
              </a:lnSpc>
            </a:pPr>
            <a:r>
              <a:rPr lang="ja-JP" altLang="en-US" sz="1200" b="0" i="0">
                <a:latin typeface="Hiragino Mincho Pro W3" panose="02020300000000000000" pitchFamily="18" charset="-128"/>
                <a:ea typeface="Hiragino Mincho Pro W3" panose="02020300000000000000" pitchFamily="18" charset="-128"/>
                <a:cs typeface="Times New Roman" panose="02020603050405020304" pitchFamily="18" charset="0"/>
              </a:rPr>
              <a:t>・１９９５年、四半世紀前に制定された、</a:t>
            </a:r>
            <a:r>
              <a:rPr lang="en-US" altLang="ja-JP" sz="1200" b="0" i="0" dirty="0">
                <a:latin typeface="Hiragino Mincho Pro W3" panose="02020300000000000000" pitchFamily="18" charset="-128"/>
                <a:ea typeface="Hiragino Mincho Pro W3" panose="02020300000000000000" pitchFamily="18" charset="-128"/>
                <a:cs typeface="Times New Roman" panose="02020603050405020304" pitchFamily="18" charset="0"/>
              </a:rPr>
              <a:t>EU</a:t>
            </a:r>
            <a:r>
              <a:rPr lang="ja-JP" altLang="en-US" sz="1200" b="0" i="0">
                <a:latin typeface="Hiragino Mincho Pro W3" panose="02020300000000000000" pitchFamily="18" charset="-128"/>
                <a:ea typeface="Hiragino Mincho Pro W3" panose="02020300000000000000" pitchFamily="18" charset="-128"/>
                <a:cs typeface="Times New Roman" panose="02020603050405020304" pitchFamily="18" charset="0"/>
              </a:rPr>
              <a:t>指令「個人データの処理およびその流通における個人の保護」の要請事項を満足すること</a:t>
            </a:r>
            <a:endParaRPr lang="en-US" altLang="ja-JP" sz="1200" b="0" i="0" dirty="0">
              <a:latin typeface="Hiragino Mincho Pro W3" panose="02020300000000000000" pitchFamily="18" charset="-128"/>
              <a:ea typeface="Hiragino Mincho Pro W3" panose="02020300000000000000" pitchFamily="18" charset="-128"/>
              <a:cs typeface="Times New Roman" panose="02020603050405020304" pitchFamily="18" charset="0"/>
            </a:endParaRPr>
          </a:p>
          <a:p>
            <a:pPr>
              <a:lnSpc>
                <a:spcPts val="1800"/>
              </a:lnSpc>
            </a:pPr>
            <a:r>
              <a:rPr lang="ja-JP" altLang="en-US" sz="1200" b="0" i="0">
                <a:latin typeface="Hiragino Mincho Pro W3" panose="02020300000000000000" pitchFamily="18" charset="-128"/>
                <a:ea typeface="Hiragino Mincho Pro W3" panose="02020300000000000000" pitchFamily="18" charset="-128"/>
                <a:cs typeface="Times New Roman" panose="02020603050405020304" pitchFamily="18" charset="0"/>
              </a:rPr>
              <a:t>・そして、２００６年に制定された「付加価値税（</a:t>
            </a:r>
            <a:r>
              <a:rPr lang="en-US" altLang="ja-JP" sz="1200" b="0" i="0" dirty="0">
                <a:latin typeface="Hiragino Mincho Pro W3" panose="02020300000000000000" pitchFamily="18" charset="-128"/>
                <a:ea typeface="Hiragino Mincho Pro W3" panose="02020300000000000000" pitchFamily="18" charset="-128"/>
                <a:cs typeface="Times New Roman" panose="02020603050405020304" pitchFamily="18" charset="0"/>
              </a:rPr>
              <a:t>VAT</a:t>
            </a:r>
            <a:r>
              <a:rPr lang="ja-JP" altLang="en-US" sz="1200" b="0" i="0">
                <a:latin typeface="Hiragino Mincho Pro W3" panose="02020300000000000000" pitchFamily="18" charset="-128"/>
                <a:ea typeface="Hiragino Mincho Pro W3" panose="02020300000000000000" pitchFamily="18" charset="-128"/>
                <a:cs typeface="Times New Roman" panose="02020603050405020304" pitchFamily="18" charset="0"/>
              </a:rPr>
              <a:t>）に関連する</a:t>
            </a:r>
            <a:r>
              <a:rPr lang="en-US" altLang="ja-JP" sz="1200" b="0" i="0" dirty="0">
                <a:latin typeface="Hiragino Mincho Pro W3" panose="02020300000000000000" pitchFamily="18" charset="-128"/>
                <a:ea typeface="Hiragino Mincho Pro W3" panose="02020300000000000000" pitchFamily="18" charset="-128"/>
                <a:cs typeface="Times New Roman" panose="02020603050405020304" pitchFamily="18" charset="0"/>
              </a:rPr>
              <a:t>EU</a:t>
            </a:r>
            <a:r>
              <a:rPr lang="ja-JP" altLang="en-US" sz="1200" b="0" i="0">
                <a:latin typeface="Hiragino Mincho Pro W3" panose="02020300000000000000" pitchFamily="18" charset="-128"/>
                <a:ea typeface="Hiragino Mincho Pro W3" panose="02020300000000000000" pitchFamily="18" charset="-128"/>
                <a:cs typeface="Times New Roman" panose="02020603050405020304" pitchFamily="18" charset="0"/>
              </a:rPr>
              <a:t>指令」の要請事項を満たすこと</a:t>
            </a:r>
            <a:endParaRPr lang="en-US" altLang="ja-JP" sz="1200" b="0" i="0" dirty="0">
              <a:latin typeface="Hiragino Mincho Pro W3" panose="02020300000000000000" pitchFamily="18" charset="-128"/>
              <a:ea typeface="Hiragino Mincho Pro W3" panose="02020300000000000000" pitchFamily="18" charset="-128"/>
              <a:cs typeface="Times New Roman" panose="02020603050405020304" pitchFamily="18" charset="0"/>
            </a:endParaRPr>
          </a:p>
          <a:p>
            <a:pPr>
              <a:lnSpc>
                <a:spcPts val="1800"/>
              </a:lnSpc>
            </a:pPr>
            <a:r>
              <a:rPr kumimoji="1" lang="ja-JP" altLang="en-US" sz="1200" b="0" i="0">
                <a:latin typeface="Hiragino Mincho Pro W3" panose="02020300000000000000" pitchFamily="18" charset="-128"/>
                <a:ea typeface="Hiragino Mincho Pro W3" panose="02020300000000000000" pitchFamily="18" charset="-128"/>
                <a:cs typeface="Times New Roman" panose="02020603050405020304" pitchFamily="18" charset="0"/>
              </a:rPr>
              <a:t>などです。</a:t>
            </a:r>
            <a:endParaRPr kumimoji="1" lang="ja-JP" altLang="en-US" sz="1200" b="0" i="0">
              <a:latin typeface="Hiragino Mincho Pro W3" panose="02020300000000000000" pitchFamily="18" charset="-128"/>
              <a:ea typeface="Hiragino Mincho Pro W3" panose="02020300000000000000" pitchFamily="18" charset="-128"/>
            </a:endParaRPr>
          </a:p>
          <a:p>
            <a:endParaRPr kumimoji="1" lang="ja-JP" altLang="en-US"/>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6</a:t>
            </a:fld>
            <a:endParaRPr kumimoji="1" lang="ja-JP" altLang="en-US"/>
          </a:p>
        </p:txBody>
      </p:sp>
    </p:spTree>
    <p:extLst>
      <p:ext uri="{BB962C8B-B14F-4D97-AF65-F5344CB8AC3E}">
        <p14:creationId xmlns:p14="http://schemas.microsoft.com/office/powerpoint/2010/main" val="701336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latin typeface="Hiragino Mincho Pro W3" panose="02020300000000000000" pitchFamily="18" charset="-128"/>
                <a:ea typeface="Hiragino Mincho Pro W3" panose="02020300000000000000" pitchFamily="18" charset="-128"/>
                <a:cs typeface="Times New Roman" panose="02020603050405020304" pitchFamily="18" charset="0"/>
              </a:rPr>
              <a:t>1995</a:t>
            </a:r>
            <a:r>
              <a:rPr lang="ja-JP" altLang="en-US" b="0" i="0">
                <a:latin typeface="Hiragino Mincho Pro W3" panose="02020300000000000000" pitchFamily="18" charset="-128"/>
                <a:ea typeface="Hiragino Mincho Pro W3" panose="02020300000000000000" pitchFamily="18" charset="-128"/>
                <a:cs typeface="Times New Roman" panose="02020603050405020304" pitchFamily="18" charset="0"/>
              </a:rPr>
              <a:t>年の</a:t>
            </a:r>
            <a:r>
              <a:rPr lang="en-US" altLang="ja-JP" b="0" i="0" dirty="0">
                <a:latin typeface="Hiragino Mincho Pro W3" panose="02020300000000000000" pitchFamily="18" charset="-128"/>
                <a:ea typeface="Hiragino Mincho Pro W3" panose="02020300000000000000" pitchFamily="18" charset="-128"/>
                <a:cs typeface="Times New Roman" panose="02020603050405020304" pitchFamily="18" charset="0"/>
              </a:rPr>
              <a:t>EU</a:t>
            </a:r>
            <a:r>
              <a:rPr lang="ja-JP" altLang="en-US" b="0" i="0">
                <a:latin typeface="Hiragino Mincho Pro W3" panose="02020300000000000000" pitchFamily="18" charset="-128"/>
                <a:ea typeface="Hiragino Mincho Pro W3" panose="02020300000000000000" pitchFamily="18" charset="-128"/>
                <a:cs typeface="Times New Roman" panose="02020603050405020304" pitchFamily="18" charset="0"/>
              </a:rPr>
              <a:t>指令です。</a:t>
            </a:r>
            <a:endParaRPr lang="en-US" altLang="ja-JP" b="0" i="0" dirty="0">
              <a:latin typeface="Hiragino Mincho Pro W3" panose="02020300000000000000" pitchFamily="18" charset="-128"/>
              <a:ea typeface="Hiragino Mincho Pro W3" panose="02020300000000000000" pitchFamily="18" charset="-128"/>
              <a:cs typeface="Times New Roman" panose="02020603050405020304" pitchFamily="18" charset="0"/>
            </a:endParaRPr>
          </a:p>
          <a:p>
            <a:r>
              <a:rPr lang="ja-JP" altLang="en-US" b="0" i="0">
                <a:latin typeface="Hiragino Mincho Pro W3" panose="02020300000000000000" pitchFamily="18" charset="-128"/>
                <a:ea typeface="Hiragino Mincho Pro W3" panose="02020300000000000000" pitchFamily="18" charset="-128"/>
                <a:cs typeface="Times New Roman" panose="02020603050405020304" pitchFamily="18" charset="0"/>
              </a:rPr>
              <a:t>日本では、個人情報ですが、</a:t>
            </a:r>
            <a:r>
              <a:rPr lang="en-US" altLang="ja-JP" b="0" i="0" dirty="0">
                <a:latin typeface="Hiragino Mincho Pro W3" panose="02020300000000000000" pitchFamily="18" charset="-128"/>
                <a:ea typeface="Hiragino Mincho Pro W3" panose="02020300000000000000" pitchFamily="18" charset="-128"/>
                <a:cs typeface="Times New Roman" panose="02020603050405020304" pitchFamily="18" charset="0"/>
              </a:rPr>
              <a:t>EU</a:t>
            </a:r>
            <a:r>
              <a:rPr lang="ja-JP" altLang="en-US" b="0" i="0">
                <a:latin typeface="Hiragino Mincho Pro W3" panose="02020300000000000000" pitchFamily="18" charset="-128"/>
                <a:ea typeface="Hiragino Mincho Pro W3" panose="02020300000000000000" pitchFamily="18" charset="-128"/>
                <a:cs typeface="Times New Roman" panose="02020603050405020304" pitchFamily="18" charset="0"/>
              </a:rPr>
              <a:t>では、</a:t>
            </a:r>
            <a:r>
              <a:rPr lang="en-US" altLang="ja-JP" b="0" i="0" dirty="0">
                <a:latin typeface="Hiragino Mincho Pro W3" panose="02020300000000000000" pitchFamily="18" charset="-128"/>
                <a:ea typeface="Hiragino Mincho Pro W3" panose="02020300000000000000" pitchFamily="18" charset="-128"/>
                <a:cs typeface="Times New Roman" panose="02020603050405020304" pitchFamily="18" charset="0"/>
              </a:rPr>
              <a:t>personal data</a:t>
            </a:r>
            <a:r>
              <a:rPr lang="ja-JP" altLang="en-US" b="0" i="0">
                <a:latin typeface="Hiragino Mincho Pro W3" panose="02020300000000000000" pitchFamily="18" charset="-128"/>
                <a:ea typeface="Hiragino Mincho Pro W3" panose="02020300000000000000" pitchFamily="18" charset="-128"/>
                <a:cs typeface="Times New Roman" panose="02020603050405020304" pitchFamily="18" charset="0"/>
              </a:rPr>
              <a:t>個人データと定義しています。</a:t>
            </a:r>
            <a:endParaRPr kumimoji="1" lang="en-US" altLang="ja-JP" sz="1200" b="0" i="0" kern="1200" dirty="0">
              <a:solidFill>
                <a:schemeClr val="tx1"/>
              </a:solidFill>
              <a:effectLst/>
              <a:latin typeface="Hiragino Mincho Pro W3" panose="02020300000000000000" pitchFamily="18" charset="-128"/>
              <a:ea typeface="Hiragino Mincho Pro W3" panose="02020300000000000000" pitchFamily="18" charset="-128"/>
              <a:cs typeface="+mn-cs"/>
            </a:endParaRPr>
          </a:p>
          <a:p>
            <a:r>
              <a:rPr kumimoji="1" lang="ja-JP" altLang="en-US" sz="1200" b="0" i="0" kern="1200">
                <a:solidFill>
                  <a:schemeClr val="tx1"/>
                </a:solidFill>
                <a:effectLst/>
                <a:latin typeface="Hiragino Mincho Pro W3" panose="02020300000000000000" pitchFamily="18" charset="-128"/>
                <a:ea typeface="Hiragino Mincho Pro W3" panose="02020300000000000000" pitchFamily="18" charset="-128"/>
                <a:cs typeface="+mn-cs"/>
              </a:rPr>
              <a:t>「電子インボイス」にも担当者の個人データが含まれるので、当然この「個人データに関する個人の保護についての</a:t>
            </a:r>
            <a:r>
              <a:rPr kumimoji="1" lang="en-US" altLang="ja-JP" sz="1200" b="0" i="0" kern="1200" dirty="0">
                <a:solidFill>
                  <a:schemeClr val="tx1"/>
                </a:solidFill>
                <a:effectLst/>
                <a:latin typeface="Hiragino Mincho Pro W3" panose="02020300000000000000" pitchFamily="18" charset="-128"/>
                <a:ea typeface="Hiragino Mincho Pro W3" panose="02020300000000000000" pitchFamily="18" charset="-128"/>
                <a:cs typeface="+mn-cs"/>
              </a:rPr>
              <a:t>EU</a:t>
            </a:r>
            <a:r>
              <a:rPr kumimoji="1" lang="ja-JP" altLang="en-US" sz="1200" b="0" i="0" kern="1200">
                <a:solidFill>
                  <a:schemeClr val="tx1"/>
                </a:solidFill>
                <a:effectLst/>
                <a:latin typeface="Hiragino Mincho Pro W3" panose="02020300000000000000" pitchFamily="18" charset="-128"/>
                <a:ea typeface="Hiragino Mincho Pro W3" panose="02020300000000000000" pitchFamily="18" charset="-128"/>
                <a:cs typeface="+mn-cs"/>
              </a:rPr>
              <a:t>指令」を前提としています。</a:t>
            </a:r>
            <a:endParaRPr kumimoji="1" lang="en-US" altLang="ja-JP" sz="1200" b="0" i="0" kern="1200" dirty="0">
              <a:solidFill>
                <a:schemeClr val="tx1"/>
              </a:solidFill>
              <a:effectLst/>
              <a:latin typeface="Hiragino Mincho Pro W3" panose="02020300000000000000" pitchFamily="18" charset="-128"/>
              <a:ea typeface="Hiragino Mincho Pro W3" panose="02020300000000000000" pitchFamily="18" charset="-128"/>
              <a:cs typeface="+mn-cs"/>
            </a:endParaRPr>
          </a:p>
          <a:p>
            <a:endParaRPr kumimoji="1" lang="ja-JP" altLang="en-US" b="0" i="0">
              <a:latin typeface="Hiragino Mincho Pro W3" panose="02020300000000000000" pitchFamily="18" charset="-128"/>
              <a:ea typeface="Hiragino Mincho Pro W3" panose="02020300000000000000" pitchFamily="18" charset="-128"/>
            </a:endParaRPr>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7</a:t>
            </a:fld>
            <a:endParaRPr kumimoji="1" lang="ja-JP" altLang="en-US"/>
          </a:p>
        </p:txBody>
      </p:sp>
    </p:spTree>
    <p:extLst>
      <p:ext uri="{BB962C8B-B14F-4D97-AF65-F5344CB8AC3E}">
        <p14:creationId xmlns:p14="http://schemas.microsoft.com/office/powerpoint/2010/main" val="2437092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0" i="0" dirty="0">
                <a:latin typeface="Hiragino Mincho Pro W3" panose="02020300000000000000" pitchFamily="18" charset="-128"/>
                <a:ea typeface="Hiragino Mincho Pro W3" panose="02020300000000000000" pitchFamily="18" charset="-128"/>
              </a:rPr>
              <a:t>2006</a:t>
            </a:r>
            <a:r>
              <a:rPr kumimoji="1" lang="ja-JP" altLang="en-US" b="0" i="0">
                <a:latin typeface="Hiragino Mincho Pro W3" panose="02020300000000000000" pitchFamily="18" charset="-128"/>
                <a:ea typeface="Hiragino Mincho Pro W3" panose="02020300000000000000" pitchFamily="18" charset="-128"/>
              </a:rPr>
              <a:t>年の</a:t>
            </a:r>
            <a:r>
              <a:rPr kumimoji="1" lang="en-US" altLang="ja-JP" b="0" i="0" dirty="0">
                <a:latin typeface="Hiragino Mincho Pro W3" panose="02020300000000000000" pitchFamily="18" charset="-128"/>
                <a:ea typeface="Hiragino Mincho Pro W3" panose="02020300000000000000" pitchFamily="18" charset="-128"/>
              </a:rPr>
              <a:t>EU</a:t>
            </a:r>
            <a:r>
              <a:rPr kumimoji="1" lang="ja-JP" altLang="en-US" b="0" i="0">
                <a:latin typeface="Hiragino Mincho Pro W3" panose="02020300000000000000" pitchFamily="18" charset="-128"/>
                <a:ea typeface="Hiragino Mincho Pro W3" panose="02020300000000000000" pitchFamily="18" charset="-128"/>
              </a:rPr>
              <a:t>指令です。</a:t>
            </a:r>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電子インボイスは、付加価値税（</a:t>
            </a:r>
            <a:r>
              <a:rPr kumimoji="1" lang="en-US" altLang="ja-JP" b="0" i="0" dirty="0">
                <a:latin typeface="Hiragino Mincho Pro W3" panose="02020300000000000000" pitchFamily="18" charset="-128"/>
                <a:ea typeface="Hiragino Mincho Pro W3" panose="02020300000000000000" pitchFamily="18" charset="-128"/>
              </a:rPr>
              <a:t>VAT</a:t>
            </a:r>
            <a:r>
              <a:rPr kumimoji="1" lang="ja-JP" altLang="en-US" b="0" i="0">
                <a:latin typeface="Hiragino Mincho Pro W3" panose="02020300000000000000" pitchFamily="18" charset="-128"/>
                <a:ea typeface="Hiragino Mincho Pro W3" panose="02020300000000000000" pitchFamily="18" charset="-128"/>
              </a:rPr>
              <a:t>）の課税の手段ですから、</a:t>
            </a:r>
            <a:r>
              <a:rPr kumimoji="1" lang="en-US" altLang="ja-JP" b="0" i="0" dirty="0">
                <a:latin typeface="Hiragino Mincho Pro W3" panose="02020300000000000000" pitchFamily="18" charset="-128"/>
                <a:ea typeface="Hiragino Mincho Pro W3" panose="02020300000000000000" pitchFamily="18" charset="-128"/>
              </a:rPr>
              <a:t>VAT</a:t>
            </a:r>
            <a:r>
              <a:rPr kumimoji="1" lang="ja-JP" altLang="en-US" b="0" i="0">
                <a:latin typeface="Hiragino Mincho Pro W3" panose="02020300000000000000" pitchFamily="18" charset="-128"/>
                <a:ea typeface="Hiragino Mincho Pro W3" panose="02020300000000000000" pitchFamily="18" charset="-128"/>
              </a:rPr>
              <a:t>に関する</a:t>
            </a:r>
            <a:r>
              <a:rPr kumimoji="1" lang="en-US" altLang="ja-JP" b="0" i="0" dirty="0">
                <a:latin typeface="Hiragino Mincho Pro W3" panose="02020300000000000000" pitchFamily="18" charset="-128"/>
                <a:ea typeface="Hiragino Mincho Pro W3" panose="02020300000000000000" pitchFamily="18" charset="-128"/>
              </a:rPr>
              <a:t>EU</a:t>
            </a:r>
            <a:r>
              <a:rPr kumimoji="1" lang="ja-JP" altLang="en-US" b="0" i="0">
                <a:latin typeface="Hiragino Mincho Pro W3" panose="02020300000000000000" pitchFamily="18" charset="-128"/>
                <a:ea typeface="Hiragino Mincho Pro W3" panose="02020300000000000000" pitchFamily="18" charset="-128"/>
              </a:rPr>
              <a:t>指令も前提とします。</a:t>
            </a:r>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8</a:t>
            </a:fld>
            <a:endParaRPr kumimoji="1" lang="ja-JP" altLang="en-US"/>
          </a:p>
        </p:txBody>
      </p:sp>
    </p:spTree>
    <p:extLst>
      <p:ext uri="{BB962C8B-B14F-4D97-AF65-F5344CB8AC3E}">
        <p14:creationId xmlns:p14="http://schemas.microsoft.com/office/powerpoint/2010/main" val="3658287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0" i="0">
                <a:latin typeface="Hiragino Mincho Pro W3" panose="02020300000000000000" pitchFamily="18" charset="-128"/>
                <a:ea typeface="Hiragino Mincho Pro W3" panose="02020300000000000000" pitchFamily="18" charset="-128"/>
              </a:rPr>
              <a:t>第２項では、指令を具体的に実施するために</a:t>
            </a:r>
            <a:r>
              <a:rPr kumimoji="1" lang="en-US" altLang="ja-JP" b="0" i="0" dirty="0">
                <a:latin typeface="Hiragino Mincho Pro W3" panose="02020300000000000000" pitchFamily="18" charset="-128"/>
                <a:ea typeface="Hiragino Mincho Pro W3" panose="02020300000000000000" pitchFamily="18" charset="-128"/>
              </a:rPr>
              <a:t>EU</a:t>
            </a:r>
            <a:r>
              <a:rPr kumimoji="1" lang="ja-JP" altLang="en-US" b="0" i="0">
                <a:latin typeface="Hiragino Mincho Pro W3" panose="02020300000000000000" pitchFamily="18" charset="-128"/>
                <a:ea typeface="Hiragino Mincho Pro W3" panose="02020300000000000000" pitchFamily="18" charset="-128"/>
              </a:rPr>
              <a:t>規格を制定することと、机上の空論では困るので、実際に実用可能かテストすることも求めています。</a:t>
            </a:r>
            <a:endParaRPr kumimoji="1" lang="en-US" altLang="ja-JP" b="0" i="0" dirty="0">
              <a:latin typeface="Hiragino Mincho Pro W3" panose="02020300000000000000" pitchFamily="18" charset="-128"/>
              <a:ea typeface="Hiragino Mincho Pro W3" panose="02020300000000000000" pitchFamily="18" charset="-128"/>
            </a:endParaRPr>
          </a:p>
          <a:p>
            <a:endParaRPr kumimoji="1" lang="en-US" altLang="ja-JP" b="0" i="0" dirty="0">
              <a:latin typeface="Hiragino Mincho Pro W3" panose="02020300000000000000" pitchFamily="18" charset="-128"/>
              <a:ea typeface="Hiragino Mincho Pro W3" panose="02020300000000000000" pitchFamily="18" charset="-128"/>
            </a:endParaRPr>
          </a:p>
          <a:p>
            <a:r>
              <a:rPr kumimoji="1" lang="ja-JP" altLang="en-US" b="0" i="0">
                <a:latin typeface="Hiragino Mincho Pro W3" panose="02020300000000000000" pitchFamily="18" charset="-128"/>
                <a:ea typeface="Hiragino Mincho Pro W3" panose="02020300000000000000" pitchFamily="18" charset="-128"/>
              </a:rPr>
              <a:t>テストで検証された</a:t>
            </a:r>
            <a:r>
              <a:rPr kumimoji="1" lang="en-US" altLang="ja-JP" b="0" i="0" dirty="0">
                <a:latin typeface="Hiragino Mincho Pro W3" panose="02020300000000000000" pitchFamily="18" charset="-128"/>
                <a:ea typeface="Hiragino Mincho Pro W3" panose="02020300000000000000" pitchFamily="18" charset="-128"/>
              </a:rPr>
              <a:t>EU</a:t>
            </a:r>
            <a:r>
              <a:rPr kumimoji="1" lang="ja-JP" altLang="en-US" b="0" i="0">
                <a:latin typeface="Hiragino Mincho Pro W3" panose="02020300000000000000" pitchFamily="18" charset="-128"/>
                <a:ea typeface="Hiragino Mincho Pro W3" panose="02020300000000000000" pitchFamily="18" charset="-128"/>
              </a:rPr>
              <a:t>規格を</a:t>
            </a:r>
            <a:r>
              <a:rPr kumimoji="1" lang="en-US" altLang="ja-JP" b="0" i="0" dirty="0">
                <a:latin typeface="Hiragino Mincho Pro W3" panose="02020300000000000000" pitchFamily="18" charset="-128"/>
                <a:ea typeface="Hiragino Mincho Pro W3" panose="02020300000000000000" pitchFamily="18" charset="-128"/>
              </a:rPr>
              <a:t>2017</a:t>
            </a:r>
            <a:r>
              <a:rPr kumimoji="1" lang="ja-JP" altLang="en-US" b="0" i="0">
                <a:latin typeface="Hiragino Mincho Pro W3" panose="02020300000000000000" pitchFamily="18" charset="-128"/>
                <a:ea typeface="Hiragino Mincho Pro W3" panose="02020300000000000000" pitchFamily="18" charset="-128"/>
              </a:rPr>
              <a:t>年</a:t>
            </a:r>
            <a:r>
              <a:rPr kumimoji="1" lang="en-US" altLang="ja-JP" b="0" i="0" dirty="0">
                <a:latin typeface="Hiragino Mincho Pro W3" panose="02020300000000000000" pitchFamily="18" charset="-128"/>
                <a:ea typeface="Hiragino Mincho Pro W3" panose="02020300000000000000" pitchFamily="18" charset="-128"/>
              </a:rPr>
              <a:t>5</a:t>
            </a:r>
            <a:r>
              <a:rPr kumimoji="1" lang="ja-JP" altLang="en-US" b="0" i="0">
                <a:latin typeface="Hiragino Mincho Pro W3" panose="02020300000000000000" pitchFamily="18" charset="-128"/>
                <a:ea typeface="Hiragino Mincho Pro W3" panose="02020300000000000000" pitchFamily="18" charset="-128"/>
              </a:rPr>
              <a:t>月</a:t>
            </a:r>
            <a:r>
              <a:rPr kumimoji="1" lang="en-US" altLang="ja-JP" b="0" i="0" dirty="0">
                <a:latin typeface="Hiragino Mincho Pro W3" panose="02020300000000000000" pitchFamily="18" charset="-128"/>
                <a:ea typeface="Hiragino Mincho Pro W3" panose="02020300000000000000" pitchFamily="18" charset="-128"/>
              </a:rPr>
              <a:t>27</a:t>
            </a:r>
            <a:r>
              <a:rPr kumimoji="1" lang="ja-JP" altLang="en-US" b="0" i="0">
                <a:latin typeface="Hiragino Mincho Pro W3" panose="02020300000000000000" pitchFamily="18" charset="-128"/>
                <a:ea typeface="Hiragino Mincho Pro W3" panose="02020300000000000000" pitchFamily="18" charset="-128"/>
              </a:rPr>
              <a:t>日までに制定し、加盟国は、これに従って具体化することが求められます。</a:t>
            </a:r>
          </a:p>
        </p:txBody>
      </p:sp>
      <p:sp>
        <p:nvSpPr>
          <p:cNvPr id="4" name="スライド番号プレースホルダー 3"/>
          <p:cNvSpPr>
            <a:spLocks noGrp="1"/>
          </p:cNvSpPr>
          <p:nvPr>
            <p:ph type="sldNum" sz="quarter" idx="5"/>
          </p:nvPr>
        </p:nvSpPr>
        <p:spPr/>
        <p:txBody>
          <a:bodyPr/>
          <a:lstStyle/>
          <a:p>
            <a:fld id="{4481009E-C680-4D1C-AD5B-E07834785597}" type="slidenum">
              <a:rPr kumimoji="1" lang="ja-JP" altLang="en-US" smtClean="0"/>
              <a:t>9</a:t>
            </a:fld>
            <a:endParaRPr kumimoji="1" lang="ja-JP" altLang="en-US"/>
          </a:p>
        </p:txBody>
      </p:sp>
    </p:spTree>
    <p:extLst>
      <p:ext uri="{BB962C8B-B14F-4D97-AF65-F5344CB8AC3E}">
        <p14:creationId xmlns:p14="http://schemas.microsoft.com/office/powerpoint/2010/main" val="12976678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a:prstGeom prst="rect">
            <a:avLst/>
          </a:prstGeom>
        </p:spPr>
        <p:txBody>
          <a:bodyPr/>
          <a:lstStyle/>
          <a:p>
            <a:r>
              <a:rPr kumimoji="1" lang="ja-JP" altLang="en-US" dirty="0"/>
              <a:t>マスター タイトルの書式設定</a:t>
            </a:r>
          </a:p>
        </p:txBody>
      </p:sp>
      <p:sp>
        <p:nvSpPr>
          <p:cNvPr id="3" name="サブタイトル 2"/>
          <p:cNvSpPr>
            <a:spLocks noGrp="1"/>
          </p:cNvSpPr>
          <p:nvPr>
            <p:ph type="subTitle" idx="1"/>
          </p:nvPr>
        </p:nvSpPr>
        <p:spPr>
          <a:xfrm>
            <a:off x="1371600" y="3886200"/>
            <a:ext cx="6400800" cy="1752600"/>
          </a:xfrm>
          <a:prstGeom prst="rect">
            <a:avLst/>
          </a:prstGeom>
        </p:spPr>
        <p:txBody>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dirty="0"/>
              <a:t>マスター サブタイトルの書式設定</a:t>
            </a:r>
          </a:p>
        </p:txBody>
      </p:sp>
      <p:pic>
        <p:nvPicPr>
          <p:cNvPr id="7" name="WordPictureWatermark203135627" descr="XII-LetterheadA4grey6"/>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88389"/>
          <a:stretch/>
        </p:blipFill>
        <p:spPr bwMode="auto">
          <a:xfrm>
            <a:off x="-7938" y="-3175"/>
            <a:ext cx="9151938" cy="150069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userDrawn="1"/>
        </p:nvSpPr>
        <p:spPr>
          <a:xfrm>
            <a:off x="8316416" y="6237312"/>
            <a:ext cx="827584" cy="620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0" y="5932310"/>
            <a:ext cx="1547664" cy="925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12219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562074"/>
          </a:xfrm>
          <a:prstGeom prst="rect">
            <a:avLst/>
          </a:prstGeom>
        </p:spPr>
        <p:txBody>
          <a:bodyPr/>
          <a:lstStyle/>
          <a:p>
            <a:r>
              <a:rPr kumimoji="1" lang="ja-JP" altLang="en-US" dirty="0"/>
              <a:t>マスター タイトルの書式設定</a:t>
            </a:r>
          </a:p>
        </p:txBody>
      </p:sp>
      <p:sp>
        <p:nvSpPr>
          <p:cNvPr id="3" name="コンテンツ プレースホルダー 2"/>
          <p:cNvSpPr>
            <a:spLocks noGrp="1"/>
          </p:cNvSpPr>
          <p:nvPr>
            <p:ph idx="1"/>
          </p:nvPr>
        </p:nvSpPr>
        <p:spPr>
          <a:xfrm>
            <a:off x="457200" y="1052736"/>
            <a:ext cx="8229600" cy="5073427"/>
          </a:xfrm>
          <a:prstGeom prst="rect">
            <a:avLst/>
          </a:prstGeom>
        </p:spPr>
        <p:txBody>
          <a:bodyPr/>
          <a:lstStyle>
            <a:lvl1pPr marL="0" indent="0">
              <a:buFontTx/>
              <a:buNone/>
              <a:defRPr sz="2000"/>
            </a:lvl1pPr>
            <a:lvl2pPr>
              <a:defRPr sz="2000"/>
            </a:lvl2pPr>
            <a:lvl3pPr>
              <a:defRPr sz="2000"/>
            </a:lvl3pPr>
            <a:lvl4pPr>
              <a:defRPr sz="2000"/>
            </a:lvl4pPr>
            <a:lvl5pPr>
              <a:defRPr sz="2000"/>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264945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562074"/>
          </a:xfrm>
          <a:prstGeom prst="rect">
            <a:avLst/>
          </a:prstGeom>
        </p:spPr>
        <p:txBody>
          <a:bodyPr/>
          <a:lstStyle/>
          <a:p>
            <a:r>
              <a:rPr kumimoji="1" lang="ja-JP" altLang="en-US" dirty="0"/>
              <a:t>マスター タイトルの書式設定</a:t>
            </a:r>
          </a:p>
        </p:txBody>
      </p:sp>
    </p:spTree>
    <p:extLst>
      <p:ext uri="{BB962C8B-B14F-4D97-AF65-F5344CB8AC3E}">
        <p14:creationId xmlns:p14="http://schemas.microsoft.com/office/powerpoint/2010/main" val="1536817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92647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WordPictureWatermark203135627" descr="XII-LetterheadA4grey6"/>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5389" t="2702" r="74103" b="90617"/>
          <a:stretch/>
        </p:blipFill>
        <p:spPr bwMode="auto">
          <a:xfrm>
            <a:off x="11089" y="6181762"/>
            <a:ext cx="1464568" cy="67388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8"/>
          <p:cNvSpPr/>
          <p:nvPr userDrawn="1"/>
        </p:nvSpPr>
        <p:spPr bwMode="gray">
          <a:xfrm>
            <a:off x="8460432" y="6453336"/>
            <a:ext cx="502920" cy="280800"/>
          </a:xfrm>
          <a:prstGeom prst="rect">
            <a:avLst/>
          </a:prstGeom>
          <a:ln>
            <a:miter lim="800000"/>
            <a:headEnd/>
            <a:tailEnd/>
          </a:ln>
        </p:spPr>
        <p:txBody>
          <a:bodyPr vert="horz" wrap="square" lIns="72000" tIns="72000" rIns="0" bIns="0" numCol="1" anchor="t" anchorCtr="0" compatLnSpc="1">
            <a:prstTxWarp prst="textNoShape">
              <a:avLst/>
            </a:prstTxWarp>
            <a:noAutofit/>
          </a:bodyPr>
          <a:lstStyle/>
          <a:p>
            <a:pPr algn="r" rtl="0" fontAlgn="base">
              <a:spcBef>
                <a:spcPct val="40000"/>
              </a:spcBef>
              <a:spcAft>
                <a:spcPct val="0"/>
              </a:spcAft>
            </a:pPr>
            <a:fld id="{358FC8E3-FE67-4452-9F4E-9A47A20D0542}" type="slidenum">
              <a:rPr lang="en-GB" sz="1200" kern="1200" noProof="0" smtClean="0">
                <a:solidFill>
                  <a:schemeClr val="tx1"/>
                </a:solidFill>
                <a:latin typeface="Arial" pitchFamily="34" charset="0"/>
                <a:ea typeface="ＭＳ Ｐゴシック" pitchFamily="50" charset="-128"/>
                <a:cs typeface="Arial" charset="0"/>
              </a:rPr>
              <a:pPr algn="r" rtl="0" fontAlgn="base">
                <a:spcBef>
                  <a:spcPct val="40000"/>
                </a:spcBef>
                <a:spcAft>
                  <a:spcPct val="0"/>
                </a:spcAft>
              </a:pPr>
              <a:t>‹#›</a:t>
            </a:fld>
            <a:endParaRPr lang="en-GB" sz="1200" kern="1200" dirty="0">
              <a:solidFill>
                <a:schemeClr val="tx1"/>
              </a:solidFill>
              <a:latin typeface="Arial" pitchFamily="34" charset="0"/>
              <a:ea typeface="ＭＳ Ｐゴシック" pitchFamily="50" charset="-128"/>
              <a:cs typeface="Arial" charset="0"/>
            </a:endParaRPr>
          </a:p>
        </p:txBody>
      </p:sp>
      <p:sp>
        <p:nvSpPr>
          <p:cNvPr id="9" name="正方形/長方形 8"/>
          <p:cNvSpPr/>
          <p:nvPr userDrawn="1"/>
        </p:nvSpPr>
        <p:spPr bwMode="auto">
          <a:xfrm>
            <a:off x="2842617" y="6567313"/>
            <a:ext cx="3457575" cy="246063"/>
          </a:xfrm>
          <a:prstGeom prst="rect">
            <a:avLst/>
          </a:prstGeom>
          <a:noFill/>
          <a:ln w="9525" cap="flat" cmpd="sng" algn="ctr">
            <a:noFill/>
            <a:prstDash val="solid"/>
            <a:round/>
            <a:headEnd type="none" w="med" len="med"/>
            <a:tailEnd type="none" w="med" len="med"/>
          </a:ln>
          <a:effectLst/>
        </p:spPr>
        <p:txBody>
          <a:bodyPr anchor="ctr">
            <a:spAutoFit/>
          </a:bodyPr>
          <a:lstStyle/>
          <a:p>
            <a:pPr algn="ctr">
              <a:defRPr/>
            </a:pPr>
            <a:r>
              <a:rPr lang="en-US" altLang="ja-JP" sz="1000" dirty="0">
                <a:solidFill>
                  <a:srgbClr val="595959"/>
                </a:solidFill>
                <a:latin typeface="Arial" pitchFamily="34" charset="0"/>
                <a:ea typeface="ＭＳ Ｐゴシック" pitchFamily="50" charset="-128"/>
              </a:rPr>
              <a:t>Copyright © 2020 XBRL Japan Inc., All Rights Reserved</a:t>
            </a:r>
            <a:endParaRPr lang="ja-JP" altLang="en-US" sz="1000" dirty="0">
              <a:solidFill>
                <a:srgbClr val="595959"/>
              </a:solidFill>
              <a:latin typeface="Arial" pitchFamily="34" charset="0"/>
              <a:ea typeface="ＭＳ Ｐゴシック" pitchFamily="50" charset="-128"/>
            </a:endParaRPr>
          </a:p>
        </p:txBody>
      </p:sp>
      <p:sp>
        <p:nvSpPr>
          <p:cNvPr id="10" name="Rectangle 7"/>
          <p:cNvSpPr>
            <a:spLocks noGrp="1" noChangeArrowheads="1"/>
          </p:cNvSpPr>
          <p:nvPr>
            <p:ph type="title"/>
          </p:nvPr>
        </p:nvSpPr>
        <p:spPr bwMode="auto">
          <a:xfrm>
            <a:off x="541338" y="188640"/>
            <a:ext cx="8062912" cy="576262"/>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de-DE" altLang="ja-JP" dirty="0"/>
              <a:t>Click to add text</a:t>
            </a:r>
          </a:p>
        </p:txBody>
      </p:sp>
      <p:cxnSp>
        <p:nvCxnSpPr>
          <p:cNvPr id="11" name="直線コネクタ 10"/>
          <p:cNvCxnSpPr/>
          <p:nvPr userDrawn="1"/>
        </p:nvCxnSpPr>
        <p:spPr bwMode="auto">
          <a:xfrm>
            <a:off x="11089" y="908720"/>
            <a:ext cx="9132911" cy="0"/>
          </a:xfrm>
          <a:prstGeom prst="line">
            <a:avLst/>
          </a:prstGeom>
          <a:solidFill>
            <a:schemeClr val="accent1"/>
          </a:solidFill>
          <a:ln w="25400" cap="flat" cmpd="sng" algn="ctr">
            <a:gradFill flip="none" rotWithShape="1">
              <a:gsLst>
                <a:gs pos="0">
                  <a:schemeClr val="tx2"/>
                </a:gs>
                <a:gs pos="50000">
                  <a:schemeClr val="tx2">
                    <a:lumMod val="60000"/>
                    <a:lumOff val="40000"/>
                  </a:schemeClr>
                </a:gs>
                <a:gs pos="100000">
                  <a:schemeClr val="accent1">
                    <a:tint val="23500"/>
                    <a:satMod val="160000"/>
                  </a:schemeClr>
                </a:gs>
              </a:gsLst>
              <a:lin ang="0" scaled="1"/>
              <a:tileRect/>
            </a:gradFill>
            <a:prstDash val="solid"/>
            <a:round/>
            <a:headEnd type="none" w="med" len="med"/>
            <a:tailEnd type="none" w="med" len="med"/>
          </a:ln>
          <a:effectLst/>
        </p:spPr>
      </p:cxnSp>
    </p:spTree>
    <p:extLst>
      <p:ext uri="{BB962C8B-B14F-4D97-AF65-F5344CB8AC3E}">
        <p14:creationId xmlns:p14="http://schemas.microsoft.com/office/powerpoint/2010/main" val="4247948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txStyles>
    <p:titleStyle>
      <a:lvl1pPr algn="ctr" defTabSz="914400" rtl="0" eaLnBrk="1" latinLnBrk="0" hangingPunct="1">
        <a:spcBef>
          <a:spcPct val="0"/>
        </a:spcBef>
        <a:buNone/>
        <a:defRPr kumimoji="1" sz="28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nordicsmartgovernment.org/"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nordicsmartgovernment.org/#collaboratio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www.xbrl.org/the-standard/why/xbrl-project-directory/" TargetMode="External"/><Relationship Id="rId4" Type="http://schemas.openxmlformats.org/officeDocument/2006/relationships/hyperlink" Target="https://pixabay.com/ja/%E5%A4%A7%E9%99%B8-%E4%B8%96%E7%95%8C-%E5%9C%B0%E5%9B%B3-%E5%9C%B0%E7%90%83-%E6%A6%82%E8%A6%81-%E9%9D%92-%E5%9C%B0%E7%90%86%E5%AD%A6-%E3%82%B7%E3%83%AB%E3%82%A8%E3%83%83%E3%83%88-28616/"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peppol.eu/wp-content/uploads/2016/08/20121205_PEPPOL_final_report_v2_4_web.pdf"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bix.tieto.com/infoFiles/PEPPOL_dummies-en.pdf"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eur-lex.europa.eu/legal-content/EN/TXT/HTML/?uri=CELEX:32014L0055&amp;from=EN" TargetMode="External"/><Relationship Id="rId4" Type="http://schemas.openxmlformats.org/officeDocument/2006/relationships/hyperlink" Target="https://ec.europa.eu/info/law/law-making-process/applying-eu-law_en"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eur-lex.europa.eu/legal-content/EN/TXT/HTML/?uri=CELEX:32006L0112&amp;from=EN"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75556" y="2348880"/>
            <a:ext cx="7992888" cy="1470025"/>
          </a:xfrm>
        </p:spPr>
        <p:txBody>
          <a:bodyPr/>
          <a:lstStyle/>
          <a:p>
            <a:r>
              <a:rPr lang="ja-JP" altLang="ja-JP" kern="100" dirty="0">
                <a:latin typeface="+mj-ea"/>
                <a:cs typeface="Times New Roman" panose="02020603050405020304" pitchFamily="18" charset="0"/>
              </a:rPr>
              <a:t>電子インボイスの推進に対する</a:t>
            </a:r>
            <a:br>
              <a:rPr lang="ja-JP" altLang="ja-JP" sz="1200" kern="100" dirty="0">
                <a:latin typeface="+mj-ea"/>
                <a:cs typeface="Times New Roman" panose="02020603050405020304" pitchFamily="18" charset="0"/>
              </a:rPr>
            </a:br>
            <a:r>
              <a:rPr lang="en-US" altLang="ja-JP" kern="100" dirty="0">
                <a:latin typeface="+mj-ea"/>
                <a:cs typeface="Times New Roman" panose="02020603050405020304" pitchFamily="18" charset="0"/>
              </a:rPr>
              <a:t>XBRL JAPAN</a:t>
            </a:r>
            <a:r>
              <a:rPr lang="ja-JP" altLang="ja-JP" kern="100" dirty="0">
                <a:latin typeface="+mj-ea"/>
                <a:cs typeface="Times New Roman" panose="02020603050405020304" pitchFamily="18" charset="0"/>
              </a:rPr>
              <a:t>からの提言</a:t>
            </a:r>
            <a:endParaRPr lang="en-US" altLang="ja-JP" kern="100" dirty="0">
              <a:latin typeface="+mj-ea"/>
              <a:cs typeface="Times New Roman" panose="02020603050405020304" pitchFamily="18" charset="0"/>
            </a:endParaRPr>
          </a:p>
        </p:txBody>
      </p:sp>
      <p:sp>
        <p:nvSpPr>
          <p:cNvPr id="3" name="サブタイトル 2"/>
          <p:cNvSpPr>
            <a:spLocks noGrp="1"/>
          </p:cNvSpPr>
          <p:nvPr>
            <p:ph type="subTitle" idx="1"/>
          </p:nvPr>
        </p:nvSpPr>
        <p:spPr>
          <a:xfrm>
            <a:off x="1371600" y="4365104"/>
            <a:ext cx="6400800" cy="1752600"/>
          </a:xfrm>
        </p:spPr>
        <p:txBody>
          <a:bodyPr/>
          <a:lstStyle/>
          <a:p>
            <a:r>
              <a:rPr kumimoji="1" lang="ja-JP" altLang="en-US" dirty="0">
                <a:solidFill>
                  <a:schemeClr val="tx1"/>
                </a:solidFill>
              </a:rPr>
              <a:t>一般社団法人</a:t>
            </a:r>
            <a:r>
              <a:rPr kumimoji="1" lang="en-US" altLang="ja-JP" dirty="0">
                <a:solidFill>
                  <a:schemeClr val="tx1"/>
                </a:solidFill>
              </a:rPr>
              <a:t>XBRL Japan</a:t>
            </a:r>
          </a:p>
          <a:p>
            <a:r>
              <a:rPr kumimoji="1" lang="en-US" altLang="ja-JP" dirty="0">
                <a:solidFill>
                  <a:schemeClr val="tx1"/>
                </a:solidFill>
              </a:rPr>
              <a:t>2020</a:t>
            </a:r>
            <a:r>
              <a:rPr kumimoji="1" lang="ja-JP" altLang="en-US" dirty="0">
                <a:solidFill>
                  <a:schemeClr val="tx1"/>
                </a:solidFill>
              </a:rPr>
              <a:t>年</a:t>
            </a:r>
            <a:r>
              <a:rPr kumimoji="1" lang="en-US" altLang="ja-JP" dirty="0">
                <a:solidFill>
                  <a:schemeClr val="tx1"/>
                </a:solidFill>
              </a:rPr>
              <a:t>8</a:t>
            </a:r>
            <a:r>
              <a:rPr kumimoji="1" lang="ja-JP" altLang="en-US" dirty="0">
                <a:solidFill>
                  <a:schemeClr val="tx1"/>
                </a:solidFill>
              </a:rPr>
              <a:t>月</a:t>
            </a:r>
            <a:r>
              <a:rPr lang="en-US" altLang="ja-JP" dirty="0">
                <a:solidFill>
                  <a:schemeClr val="tx1"/>
                </a:solidFill>
              </a:rPr>
              <a:t>25</a:t>
            </a:r>
            <a:r>
              <a:rPr kumimoji="1" lang="ja-JP" altLang="en-US" dirty="0">
                <a:solidFill>
                  <a:schemeClr val="tx1"/>
                </a:solidFill>
              </a:rPr>
              <a:t>日</a:t>
            </a:r>
          </a:p>
        </p:txBody>
      </p:sp>
    </p:spTree>
    <p:extLst>
      <p:ext uri="{BB962C8B-B14F-4D97-AF65-F5344CB8AC3E}">
        <p14:creationId xmlns:p14="http://schemas.microsoft.com/office/powerpoint/2010/main" val="3770884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0219139-E7B0-BE4F-B53D-5CDB6B053689}"/>
              </a:ext>
            </a:extLst>
          </p:cNvPr>
          <p:cNvSpPr/>
          <p:nvPr/>
        </p:nvSpPr>
        <p:spPr>
          <a:xfrm>
            <a:off x="0" y="886073"/>
            <a:ext cx="4860032" cy="5355312"/>
          </a:xfrm>
          <a:prstGeom prst="rect">
            <a:avLst/>
          </a:prstGeom>
        </p:spPr>
        <p:txBody>
          <a:bodyPr wrap="square">
            <a:spAutoFit/>
          </a:bodyPr>
          <a:lstStyle/>
          <a:p>
            <a:pPr algn="ctr"/>
            <a:r>
              <a:rPr lang="ja-JP" altLang="en-US" sz="2000" i="1">
                <a:latin typeface="+mj-lt"/>
                <a:cs typeface="Times New Roman" panose="02020603050405020304" pitchFamily="18" charset="0"/>
              </a:rPr>
              <a:t>Article 6</a:t>
            </a:r>
          </a:p>
          <a:p>
            <a:pPr algn="ctr"/>
            <a:r>
              <a:rPr lang="ja-JP" altLang="en-US" sz="2200" b="1">
                <a:cs typeface="Times New Roman" panose="02020603050405020304" pitchFamily="18" charset="0"/>
              </a:rPr>
              <a:t>Core elements of an electronic invoice</a:t>
            </a:r>
            <a:endParaRPr lang="en-US" altLang="ja-JP" sz="2200" b="1" dirty="0">
              <a:cs typeface="Times New Roman" panose="02020603050405020304" pitchFamily="18" charset="0"/>
            </a:endParaRPr>
          </a:p>
          <a:p>
            <a:r>
              <a:rPr lang="ja-JP" altLang="en-US" sz="2000">
                <a:latin typeface="+mj-lt"/>
                <a:cs typeface="Times New Roman" panose="02020603050405020304" pitchFamily="18" charset="0"/>
              </a:rPr>
              <a:t>The core elements of an electronic invoice are, inter alia:</a:t>
            </a:r>
          </a:p>
          <a:p>
            <a:r>
              <a:rPr lang="ja-JP" altLang="en-US" sz="2000">
                <a:latin typeface="+mj-lt"/>
                <a:cs typeface="Times New Roman" panose="02020603050405020304" pitchFamily="18" charset="0"/>
              </a:rPr>
              <a:t>(a) process and invoice identifiers;</a:t>
            </a:r>
          </a:p>
          <a:p>
            <a:r>
              <a:rPr lang="ja-JP" altLang="en-US" sz="2000">
                <a:latin typeface="+mj-lt"/>
                <a:cs typeface="Times New Roman" panose="02020603050405020304" pitchFamily="18" charset="0"/>
              </a:rPr>
              <a:t>(b) the invoice period;</a:t>
            </a:r>
          </a:p>
          <a:p>
            <a:r>
              <a:rPr lang="ja-JP" altLang="en-US" sz="2000">
                <a:latin typeface="+mj-lt"/>
                <a:cs typeface="Times New Roman" panose="02020603050405020304" pitchFamily="18" charset="0"/>
              </a:rPr>
              <a:t>(c) seller information;</a:t>
            </a:r>
          </a:p>
          <a:p>
            <a:r>
              <a:rPr lang="ja-JP" altLang="en-US" sz="2000">
                <a:latin typeface="+mj-lt"/>
                <a:cs typeface="Times New Roman" panose="02020603050405020304" pitchFamily="18" charset="0"/>
              </a:rPr>
              <a:t>(d) buyer information;</a:t>
            </a:r>
          </a:p>
          <a:p>
            <a:r>
              <a:rPr lang="ja-JP" altLang="en-US" sz="2000">
                <a:latin typeface="+mj-lt"/>
                <a:cs typeface="Times New Roman" panose="02020603050405020304" pitchFamily="18" charset="0"/>
              </a:rPr>
              <a:t>(e) payee information;</a:t>
            </a:r>
          </a:p>
          <a:p>
            <a:r>
              <a:rPr lang="ja-JP" altLang="en-US" sz="2000">
                <a:latin typeface="+mj-lt"/>
                <a:cs typeface="Times New Roman" panose="02020603050405020304" pitchFamily="18" charset="0"/>
              </a:rPr>
              <a:t>(f) seller's tax representative information;</a:t>
            </a:r>
          </a:p>
          <a:p>
            <a:r>
              <a:rPr lang="ja-JP" altLang="en-US" sz="2000">
                <a:latin typeface="+mj-lt"/>
                <a:cs typeface="Times New Roman" panose="02020603050405020304" pitchFamily="18" charset="0"/>
              </a:rPr>
              <a:t>(g) contract reference;</a:t>
            </a:r>
          </a:p>
          <a:p>
            <a:r>
              <a:rPr lang="ja-JP" altLang="en-US" sz="2000">
                <a:latin typeface="+mj-lt"/>
                <a:cs typeface="Times New Roman" panose="02020603050405020304" pitchFamily="18" charset="0"/>
              </a:rPr>
              <a:t>(h) delivery details;</a:t>
            </a:r>
          </a:p>
          <a:p>
            <a:r>
              <a:rPr lang="ja-JP" altLang="en-US" sz="2000">
                <a:latin typeface="+mj-lt"/>
                <a:cs typeface="Times New Roman" panose="02020603050405020304" pitchFamily="18" charset="0"/>
              </a:rPr>
              <a:t>(i) payment instructions;</a:t>
            </a:r>
          </a:p>
          <a:p>
            <a:r>
              <a:rPr lang="ja-JP" altLang="en-US" sz="2000">
                <a:latin typeface="+mj-lt"/>
                <a:cs typeface="Times New Roman" panose="02020603050405020304" pitchFamily="18" charset="0"/>
              </a:rPr>
              <a:t>(j) allowance or charge information;</a:t>
            </a:r>
          </a:p>
          <a:p>
            <a:r>
              <a:rPr lang="ja-JP" altLang="en-US" sz="2000">
                <a:latin typeface="+mj-lt"/>
                <a:cs typeface="Times New Roman" panose="02020603050405020304" pitchFamily="18" charset="0"/>
              </a:rPr>
              <a:t>(k) invoice line item information;</a:t>
            </a:r>
          </a:p>
          <a:p>
            <a:r>
              <a:rPr lang="ja-JP" altLang="en-US" sz="2000">
                <a:latin typeface="+mj-lt"/>
                <a:cs typeface="Times New Roman" panose="02020603050405020304" pitchFamily="18" charset="0"/>
              </a:rPr>
              <a:t>(l) invoice totals;</a:t>
            </a:r>
          </a:p>
          <a:p>
            <a:r>
              <a:rPr lang="ja-JP" altLang="en-US" sz="2000">
                <a:latin typeface="+mj-lt"/>
                <a:cs typeface="Times New Roman" panose="02020603050405020304" pitchFamily="18" charset="0"/>
              </a:rPr>
              <a:t>(m) VAT breakdown.</a:t>
            </a:r>
            <a:endParaRPr lang="ja-JP" altLang="en-US" sz="2800">
              <a:latin typeface="+mj-lt"/>
              <a:cs typeface="Times New Roman" panose="02020603050405020304" pitchFamily="18" charset="0"/>
            </a:endParaRPr>
          </a:p>
        </p:txBody>
      </p:sp>
      <p:sp>
        <p:nvSpPr>
          <p:cNvPr id="5" name="正方形/長方形 4">
            <a:extLst>
              <a:ext uri="{FF2B5EF4-FFF2-40B4-BE49-F238E27FC236}">
                <a16:creationId xmlns:a16="http://schemas.microsoft.com/office/drawing/2014/main" id="{21553207-BEC4-D44B-AE43-DBC7B27598E3}"/>
              </a:ext>
            </a:extLst>
          </p:cNvPr>
          <p:cNvSpPr/>
          <p:nvPr/>
        </p:nvSpPr>
        <p:spPr>
          <a:xfrm>
            <a:off x="0" y="116632"/>
            <a:ext cx="9144000" cy="769441"/>
          </a:xfrm>
          <a:prstGeom prst="rect">
            <a:avLst/>
          </a:prstGeom>
        </p:spPr>
        <p:txBody>
          <a:bodyPr wrap="square">
            <a:spAutoFit/>
          </a:bodyPr>
          <a:lstStyle/>
          <a:p>
            <a:r>
              <a:rPr lang="ja-JP" altLang="en-US" sz="2200">
                <a:latin typeface="+mj-lt"/>
                <a:cs typeface="Times New Roman" panose="02020603050405020304" pitchFamily="18" charset="0"/>
              </a:rPr>
              <a:t>DIRECTIVE 2014/55/EU OF THE EUROPEAN PARLIAMENT AND OF THE COUNCIL</a:t>
            </a:r>
            <a:endParaRPr lang="en-US" altLang="ja-JP" sz="2200" dirty="0">
              <a:latin typeface="+mj-lt"/>
              <a:cs typeface="Times New Roman" panose="02020603050405020304" pitchFamily="18" charset="0"/>
            </a:endParaRPr>
          </a:p>
          <a:p>
            <a:r>
              <a:rPr lang="ja-JP" altLang="en-US" sz="2200">
                <a:latin typeface="+mj-lt"/>
                <a:cs typeface="Times New Roman" panose="02020603050405020304" pitchFamily="18" charset="0"/>
              </a:rPr>
              <a:t>of 16 April 2014</a:t>
            </a:r>
            <a:r>
              <a:rPr lang="en-US" altLang="ja-JP" sz="2200" dirty="0">
                <a:latin typeface="+mj-lt"/>
                <a:cs typeface="Times New Roman" panose="02020603050405020304" pitchFamily="18" charset="0"/>
              </a:rPr>
              <a:t> </a:t>
            </a:r>
            <a:r>
              <a:rPr lang="ja-JP" altLang="en-US" sz="2200">
                <a:latin typeface="+mj-lt"/>
                <a:cs typeface="Times New Roman" panose="02020603050405020304" pitchFamily="18" charset="0"/>
              </a:rPr>
              <a:t>on electronic invoicing in public procurement</a:t>
            </a:r>
          </a:p>
        </p:txBody>
      </p:sp>
      <p:sp>
        <p:nvSpPr>
          <p:cNvPr id="2" name="テキスト ボックス 1">
            <a:extLst>
              <a:ext uri="{FF2B5EF4-FFF2-40B4-BE49-F238E27FC236}">
                <a16:creationId xmlns:a16="http://schemas.microsoft.com/office/drawing/2014/main" id="{2446BC9A-A6CF-2A41-BA41-6F76D2037049}"/>
              </a:ext>
            </a:extLst>
          </p:cNvPr>
          <p:cNvSpPr txBox="1"/>
          <p:nvPr/>
        </p:nvSpPr>
        <p:spPr>
          <a:xfrm>
            <a:off x="4860032" y="1340768"/>
            <a:ext cx="3960440" cy="4493538"/>
          </a:xfrm>
          <a:prstGeom prst="rect">
            <a:avLst/>
          </a:prstGeom>
          <a:noFill/>
        </p:spPr>
        <p:txBody>
          <a:bodyPr wrap="square" rtlCol="0">
            <a:spAutoFit/>
          </a:bodyPr>
          <a:lstStyle/>
          <a:p>
            <a:pPr algn="ctr"/>
            <a:r>
              <a:rPr lang="ja-JP" altLang="en-US" sz="2400" b="1">
                <a:cs typeface="Times New Roman" panose="02020603050405020304" pitchFamily="18" charset="0"/>
              </a:rPr>
              <a:t>電子インボイスのコア要素</a:t>
            </a:r>
          </a:p>
          <a:p>
            <a:pPr algn="ctr"/>
            <a:r>
              <a:rPr kumimoji="1" lang="en-US" altLang="ja-JP" sz="2800" dirty="0"/>
              <a:t>13</a:t>
            </a:r>
            <a:r>
              <a:rPr kumimoji="1" lang="ja-JP" altLang="en-US" sz="2800"/>
              <a:t>項目</a:t>
            </a:r>
            <a:endParaRPr kumimoji="1" lang="en-US" altLang="ja-JP" sz="2800" dirty="0"/>
          </a:p>
          <a:p>
            <a:pPr marL="342900" indent="-342900">
              <a:buAutoNum type="alphaLcParenBoth"/>
            </a:pPr>
            <a:r>
              <a:rPr lang="ja-JP" altLang="en-US"/>
              <a:t>業務プロセスとインボイスの識別子</a:t>
            </a:r>
            <a:endParaRPr lang="en-US" altLang="ja-JP" dirty="0"/>
          </a:p>
          <a:p>
            <a:pPr marL="342900" indent="-342900">
              <a:buAutoNum type="alphaLcParenBoth"/>
            </a:pPr>
            <a:r>
              <a:rPr kumimoji="1" lang="ja-JP" altLang="en-US"/>
              <a:t>インボイスの会計期間</a:t>
            </a:r>
            <a:endParaRPr kumimoji="1" lang="en-US" altLang="ja-JP" dirty="0"/>
          </a:p>
          <a:p>
            <a:pPr marL="342900" indent="-342900">
              <a:buAutoNum type="alphaLcParenBoth"/>
            </a:pPr>
            <a:r>
              <a:rPr lang="ja-JP" altLang="en-US"/>
              <a:t>売手の情報</a:t>
            </a:r>
            <a:endParaRPr lang="en-US" altLang="ja-JP" dirty="0"/>
          </a:p>
          <a:p>
            <a:pPr marL="342900" indent="-342900">
              <a:buAutoNum type="alphaLcParenBoth"/>
            </a:pPr>
            <a:r>
              <a:rPr kumimoji="1" lang="ja-JP" altLang="en-US"/>
              <a:t>顧客の情報</a:t>
            </a:r>
            <a:endParaRPr kumimoji="1" lang="en-US" altLang="ja-JP" dirty="0"/>
          </a:p>
          <a:p>
            <a:pPr marL="342900" indent="-342900">
              <a:buAutoNum type="alphaLcParenBoth"/>
            </a:pPr>
            <a:r>
              <a:rPr lang="ja-JP" altLang="en-US"/>
              <a:t>入金担当者の情報</a:t>
            </a:r>
            <a:endParaRPr lang="en-US" altLang="ja-JP" dirty="0"/>
          </a:p>
          <a:p>
            <a:pPr marL="342900" indent="-342900">
              <a:buAutoNum type="alphaLcParenBoth"/>
            </a:pPr>
            <a:r>
              <a:rPr kumimoji="1" lang="ja-JP" altLang="en-US"/>
              <a:t>売手の税務担当者の情報</a:t>
            </a:r>
            <a:endParaRPr kumimoji="1" lang="en-US" altLang="ja-JP" dirty="0"/>
          </a:p>
          <a:p>
            <a:pPr marL="342900" indent="-342900">
              <a:buAutoNum type="alphaLcParenBoth"/>
            </a:pPr>
            <a:r>
              <a:rPr lang="ja-JP" altLang="en-US"/>
              <a:t>契約書の参照情報</a:t>
            </a:r>
            <a:endParaRPr lang="en-US" altLang="ja-JP" dirty="0"/>
          </a:p>
          <a:p>
            <a:pPr marL="342900" indent="-342900">
              <a:buAutoNum type="alphaLcParenBoth"/>
            </a:pPr>
            <a:r>
              <a:rPr kumimoji="1" lang="ja-JP" altLang="en-US"/>
              <a:t>配送明細</a:t>
            </a:r>
            <a:endParaRPr kumimoji="1" lang="en-US" altLang="ja-JP" dirty="0"/>
          </a:p>
          <a:p>
            <a:pPr marL="342900" indent="-342900">
              <a:buAutoNum type="alphaLcParenBoth"/>
            </a:pPr>
            <a:r>
              <a:rPr lang="ja-JP" altLang="en-US"/>
              <a:t>支払い指示</a:t>
            </a:r>
            <a:endParaRPr lang="en-US" altLang="ja-JP" dirty="0"/>
          </a:p>
          <a:p>
            <a:pPr marL="342900" indent="-342900">
              <a:buAutoNum type="alphaLcParenBoth"/>
            </a:pPr>
            <a:r>
              <a:rPr kumimoji="1" lang="ja-JP" altLang="en-US"/>
              <a:t>値引き又は手数料の情報</a:t>
            </a:r>
            <a:endParaRPr kumimoji="1" lang="en-US" altLang="ja-JP" dirty="0"/>
          </a:p>
          <a:p>
            <a:pPr marL="342900" indent="-342900">
              <a:buAutoNum type="alphaLcParenBoth"/>
            </a:pPr>
            <a:r>
              <a:rPr lang="ja-JP" altLang="en-US"/>
              <a:t>インボイス明細行の情報</a:t>
            </a:r>
            <a:endParaRPr lang="en-US" altLang="ja-JP" dirty="0"/>
          </a:p>
          <a:p>
            <a:pPr marL="342900" indent="-342900">
              <a:buAutoNum type="alphaLcParenBoth"/>
            </a:pPr>
            <a:r>
              <a:rPr kumimoji="1" lang="ja-JP" altLang="en-US"/>
              <a:t>インボイス合計</a:t>
            </a:r>
            <a:endParaRPr kumimoji="1" lang="en-US" altLang="ja-JP" dirty="0"/>
          </a:p>
          <a:p>
            <a:pPr marL="342900" indent="-342900">
              <a:buAutoNum type="alphaLcParenBoth"/>
            </a:pPr>
            <a:r>
              <a:rPr lang="ja-JP" altLang="en-US"/>
              <a:t>付加価値税（</a:t>
            </a:r>
            <a:r>
              <a:rPr lang="en-US" altLang="ja-JP" dirty="0"/>
              <a:t>VAT</a:t>
            </a:r>
            <a:r>
              <a:rPr lang="ja-JP" altLang="en-US"/>
              <a:t>）内訳</a:t>
            </a:r>
            <a:endParaRPr kumimoji="1" lang="ja-JP" altLang="en-US"/>
          </a:p>
        </p:txBody>
      </p:sp>
    </p:spTree>
    <p:extLst>
      <p:ext uri="{BB962C8B-B14F-4D97-AF65-F5344CB8AC3E}">
        <p14:creationId xmlns:p14="http://schemas.microsoft.com/office/powerpoint/2010/main" val="2909578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C0D3318-10EE-CE47-80EE-B07FD1B48411}"/>
              </a:ext>
            </a:extLst>
          </p:cNvPr>
          <p:cNvSpPr/>
          <p:nvPr/>
        </p:nvSpPr>
        <p:spPr>
          <a:xfrm>
            <a:off x="107504" y="933683"/>
            <a:ext cx="8928992" cy="2246769"/>
          </a:xfrm>
          <a:prstGeom prst="rect">
            <a:avLst/>
          </a:prstGeom>
        </p:spPr>
        <p:txBody>
          <a:bodyPr wrap="square">
            <a:spAutoFit/>
          </a:bodyPr>
          <a:lstStyle/>
          <a:p>
            <a:pPr algn="ctr"/>
            <a:r>
              <a:rPr lang="ja-JP" altLang="en-US" sz="2000" i="1">
                <a:cs typeface="Times New Roman" panose="02020603050405020304" pitchFamily="18" charset="0"/>
              </a:rPr>
              <a:t>Article 7</a:t>
            </a:r>
          </a:p>
          <a:p>
            <a:pPr algn="ctr"/>
            <a:r>
              <a:rPr lang="ja-JP" altLang="en-US" sz="2400">
                <a:cs typeface="Times New Roman" panose="02020603050405020304" pitchFamily="18" charset="0"/>
              </a:rPr>
              <a:t>Receipt and processing of electronic invoices</a:t>
            </a:r>
            <a:endParaRPr lang="en-US" altLang="ja-JP" sz="2400" dirty="0">
              <a:cs typeface="Times New Roman" panose="02020603050405020304" pitchFamily="18" charset="0"/>
            </a:endParaRPr>
          </a:p>
          <a:p>
            <a:pPr algn="ctr"/>
            <a:r>
              <a:rPr lang="ja-JP" altLang="en-US" sz="2400">
                <a:cs typeface="Times New Roman" panose="02020603050405020304" pitchFamily="18" charset="0"/>
              </a:rPr>
              <a:t>電子インボイスの受領と処理</a:t>
            </a:r>
          </a:p>
          <a:p>
            <a:r>
              <a:rPr lang="ja-JP" altLang="en-US">
                <a:cs typeface="Times New Roman" panose="02020603050405020304" pitchFamily="18" charset="0"/>
              </a:rPr>
              <a:t>Member States shall ensure that contracting authorities and contracting entities receive and process electronic invoices which comply with the European standard on electronic invoicing whose reference has been published pursuant to Article 3(2) and with any of the syntaxes on the list published pursuant to Article 3(2).</a:t>
            </a:r>
            <a:endParaRPr lang="ja-JP" altLang="en-US" sz="2400">
              <a:cs typeface="Times New Roman" panose="02020603050405020304" pitchFamily="18" charset="0"/>
            </a:endParaRPr>
          </a:p>
        </p:txBody>
      </p:sp>
      <p:sp>
        <p:nvSpPr>
          <p:cNvPr id="5" name="正方形/長方形 4">
            <a:extLst>
              <a:ext uri="{FF2B5EF4-FFF2-40B4-BE49-F238E27FC236}">
                <a16:creationId xmlns:a16="http://schemas.microsoft.com/office/drawing/2014/main" id="{57EB14D1-13DA-0148-87F7-9D862FC43956}"/>
              </a:ext>
            </a:extLst>
          </p:cNvPr>
          <p:cNvSpPr/>
          <p:nvPr/>
        </p:nvSpPr>
        <p:spPr>
          <a:xfrm>
            <a:off x="0" y="141669"/>
            <a:ext cx="9144000" cy="707886"/>
          </a:xfrm>
          <a:prstGeom prst="rect">
            <a:avLst/>
          </a:prstGeom>
        </p:spPr>
        <p:txBody>
          <a:bodyPr wrap="square">
            <a:spAutoFit/>
          </a:bodyPr>
          <a:lstStyle/>
          <a:p>
            <a:r>
              <a:rPr lang="ja-JP" altLang="en-US" sz="2000">
                <a:latin typeface="+mj-lt"/>
                <a:cs typeface="Times New Roman" panose="02020603050405020304" pitchFamily="18" charset="0"/>
              </a:rPr>
              <a:t>DIRECTIVE 2014/55/EU OF THE EUROPEAN PARLIAMENT AND OF THE COUNCIL</a:t>
            </a:r>
            <a:endParaRPr lang="en-US" altLang="ja-JP" sz="2000" dirty="0">
              <a:latin typeface="+mj-lt"/>
              <a:cs typeface="Times New Roman" panose="02020603050405020304" pitchFamily="18" charset="0"/>
            </a:endParaRPr>
          </a:p>
          <a:p>
            <a:r>
              <a:rPr lang="ja-JP" altLang="en-US" sz="2000">
                <a:latin typeface="+mj-lt"/>
                <a:cs typeface="Times New Roman" panose="02020603050405020304" pitchFamily="18" charset="0"/>
              </a:rPr>
              <a:t>of 16 April 2014</a:t>
            </a:r>
            <a:r>
              <a:rPr lang="en-US" altLang="ja-JP" sz="2000" dirty="0">
                <a:latin typeface="+mj-lt"/>
                <a:cs typeface="Times New Roman" panose="02020603050405020304" pitchFamily="18" charset="0"/>
              </a:rPr>
              <a:t> </a:t>
            </a:r>
            <a:r>
              <a:rPr lang="ja-JP" altLang="en-US" sz="2000">
                <a:latin typeface="+mj-lt"/>
                <a:cs typeface="Times New Roman" panose="02020603050405020304" pitchFamily="18" charset="0"/>
              </a:rPr>
              <a:t>on electronic invoicing in public procurement</a:t>
            </a:r>
          </a:p>
        </p:txBody>
      </p:sp>
      <p:sp>
        <p:nvSpPr>
          <p:cNvPr id="2" name="正方形/長方形 1">
            <a:extLst>
              <a:ext uri="{FF2B5EF4-FFF2-40B4-BE49-F238E27FC236}">
                <a16:creationId xmlns:a16="http://schemas.microsoft.com/office/drawing/2014/main" id="{72CB80D4-8795-5840-BEA4-9EB576CA8156}"/>
              </a:ext>
            </a:extLst>
          </p:cNvPr>
          <p:cNvSpPr/>
          <p:nvPr/>
        </p:nvSpPr>
        <p:spPr>
          <a:xfrm>
            <a:off x="215516" y="3513782"/>
            <a:ext cx="8712968" cy="923330"/>
          </a:xfrm>
          <a:prstGeom prst="rect">
            <a:avLst/>
          </a:prstGeom>
        </p:spPr>
        <p:txBody>
          <a:bodyPr wrap="square">
            <a:spAutoFit/>
          </a:bodyPr>
          <a:lstStyle/>
          <a:p>
            <a:r>
              <a:rPr lang="ja-JP" altLang="en-US"/>
              <a:t>加盟国は、契約当局および契約団体が、</a:t>
            </a:r>
            <a:r>
              <a:rPr lang="ja-JP" altLang="en-US" u="sng"/>
              <a:t>第3条（2）に従って公開された電子インボイスに関する</a:t>
            </a:r>
            <a:r>
              <a:rPr lang="en-US" altLang="ja-JP" u="sng" dirty="0"/>
              <a:t>EU</a:t>
            </a:r>
            <a:r>
              <a:rPr lang="ja-JP" altLang="en-US" u="sng"/>
              <a:t>規格及び第3条（2）に従ったリストの構文に準拠する電子インボイス</a:t>
            </a:r>
            <a:r>
              <a:rPr lang="ja-JP" altLang="en-US"/>
              <a:t>を受け取り、処理することを保証する。 </a:t>
            </a:r>
          </a:p>
        </p:txBody>
      </p:sp>
    </p:spTree>
    <p:extLst>
      <p:ext uri="{BB962C8B-B14F-4D97-AF65-F5344CB8AC3E}">
        <p14:creationId xmlns:p14="http://schemas.microsoft.com/office/powerpoint/2010/main" val="431332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C0D3318-10EE-CE47-80EE-B07FD1B48411}"/>
              </a:ext>
            </a:extLst>
          </p:cNvPr>
          <p:cNvSpPr/>
          <p:nvPr/>
        </p:nvSpPr>
        <p:spPr>
          <a:xfrm>
            <a:off x="107504" y="933683"/>
            <a:ext cx="8928992" cy="3080972"/>
          </a:xfrm>
          <a:prstGeom prst="rect">
            <a:avLst/>
          </a:prstGeom>
        </p:spPr>
        <p:txBody>
          <a:bodyPr wrap="square">
            <a:spAutoFit/>
          </a:bodyPr>
          <a:lstStyle/>
          <a:p>
            <a:pPr algn="ctr"/>
            <a:r>
              <a:rPr lang="ja-JP" altLang="en-US" sz="2000" i="1">
                <a:cs typeface="Times New Roman" panose="02020603050405020304" pitchFamily="18" charset="0"/>
              </a:rPr>
              <a:t>Article </a:t>
            </a:r>
            <a:r>
              <a:rPr lang="en-US" altLang="ja-JP" sz="2000" i="1" dirty="0">
                <a:cs typeface="Times New Roman" panose="02020603050405020304" pitchFamily="18" charset="0"/>
              </a:rPr>
              <a:t>8</a:t>
            </a:r>
            <a:endParaRPr lang="ja-JP" altLang="en-US" sz="2000" i="1">
              <a:cs typeface="Times New Roman" panose="02020603050405020304" pitchFamily="18" charset="0"/>
            </a:endParaRPr>
          </a:p>
          <a:p>
            <a:pPr algn="ctr"/>
            <a:r>
              <a:rPr lang="ja-JP" altLang="en-US" sz="2400">
                <a:cs typeface="Times New Roman" panose="02020603050405020304" pitchFamily="18" charset="0"/>
              </a:rPr>
              <a:t>Data protection　データ保護</a:t>
            </a:r>
          </a:p>
          <a:p>
            <a:pPr>
              <a:lnSpc>
                <a:spcPts val="1800"/>
              </a:lnSpc>
            </a:pPr>
            <a:r>
              <a:rPr lang="ja-JP" altLang="en-US">
                <a:cs typeface="Times New Roman" panose="02020603050405020304" pitchFamily="18" charset="0"/>
              </a:rPr>
              <a:t>1.   This Directive is without prejudice to applicable Union and national law on data protection.</a:t>
            </a:r>
          </a:p>
          <a:p>
            <a:pPr>
              <a:lnSpc>
                <a:spcPts val="1800"/>
              </a:lnSpc>
            </a:pPr>
            <a:r>
              <a:rPr lang="ja-JP" altLang="en-US">
                <a:cs typeface="Times New Roman" panose="02020603050405020304" pitchFamily="18" charset="0"/>
              </a:rPr>
              <a:t>2.   Subject to any provisions to the contrary in Union or national law and without prejudice to the exemptions and restrictions set out in Article 13 of Directive 95/46/EC, personal data obtained for the purpose of electronic invoicing may be used only for that purpose or for purposes compatible with it.</a:t>
            </a:r>
          </a:p>
          <a:p>
            <a:pPr>
              <a:lnSpc>
                <a:spcPts val="1800"/>
              </a:lnSpc>
            </a:pPr>
            <a:r>
              <a:rPr lang="ja-JP" altLang="en-US">
                <a:cs typeface="Times New Roman" panose="02020603050405020304" pitchFamily="18" charset="0"/>
              </a:rPr>
              <a:t>3.   Without prejudice to the exemptions and restrictions set out in Article 13 of Directive 95/46/EC, Member States shall ensure that arrangements for the publication, for transparency and accounting purposes, of personal data gathered in connection with electronic invoicing are consistent with the purpose of such publication and with the principle of the protection of privacy.</a:t>
            </a:r>
          </a:p>
        </p:txBody>
      </p:sp>
      <p:sp>
        <p:nvSpPr>
          <p:cNvPr id="5" name="正方形/長方形 4">
            <a:extLst>
              <a:ext uri="{FF2B5EF4-FFF2-40B4-BE49-F238E27FC236}">
                <a16:creationId xmlns:a16="http://schemas.microsoft.com/office/drawing/2014/main" id="{57EB14D1-13DA-0148-87F7-9D862FC43956}"/>
              </a:ext>
            </a:extLst>
          </p:cNvPr>
          <p:cNvSpPr/>
          <p:nvPr/>
        </p:nvSpPr>
        <p:spPr>
          <a:xfrm>
            <a:off x="0" y="141669"/>
            <a:ext cx="9144000" cy="707886"/>
          </a:xfrm>
          <a:prstGeom prst="rect">
            <a:avLst/>
          </a:prstGeom>
        </p:spPr>
        <p:txBody>
          <a:bodyPr wrap="square">
            <a:spAutoFit/>
          </a:bodyPr>
          <a:lstStyle/>
          <a:p>
            <a:r>
              <a:rPr lang="ja-JP" altLang="en-US" sz="2000">
                <a:latin typeface="+mj-lt"/>
                <a:cs typeface="Times New Roman" panose="02020603050405020304" pitchFamily="18" charset="0"/>
              </a:rPr>
              <a:t>DIRECTIVE 2014/55/EU OF THE EUROPEAN PARLIAMENT AND OF THE COUNCIL</a:t>
            </a:r>
            <a:endParaRPr lang="en-US" altLang="ja-JP" sz="2000" dirty="0">
              <a:latin typeface="+mj-lt"/>
              <a:cs typeface="Times New Roman" panose="02020603050405020304" pitchFamily="18" charset="0"/>
            </a:endParaRPr>
          </a:p>
          <a:p>
            <a:r>
              <a:rPr lang="ja-JP" altLang="en-US" sz="2000">
                <a:latin typeface="+mj-lt"/>
                <a:cs typeface="Times New Roman" panose="02020603050405020304" pitchFamily="18" charset="0"/>
              </a:rPr>
              <a:t>of 16 April 2014</a:t>
            </a:r>
            <a:r>
              <a:rPr lang="en-US" altLang="ja-JP" sz="2000" dirty="0">
                <a:latin typeface="+mj-lt"/>
                <a:cs typeface="Times New Roman" panose="02020603050405020304" pitchFamily="18" charset="0"/>
              </a:rPr>
              <a:t> </a:t>
            </a:r>
            <a:r>
              <a:rPr lang="ja-JP" altLang="en-US" sz="2000">
                <a:latin typeface="+mj-lt"/>
                <a:cs typeface="Times New Roman" panose="02020603050405020304" pitchFamily="18" charset="0"/>
              </a:rPr>
              <a:t>on electronic invoicing in public procurement</a:t>
            </a:r>
          </a:p>
        </p:txBody>
      </p:sp>
      <p:sp>
        <p:nvSpPr>
          <p:cNvPr id="2" name="テキスト ボックス 1">
            <a:extLst>
              <a:ext uri="{FF2B5EF4-FFF2-40B4-BE49-F238E27FC236}">
                <a16:creationId xmlns:a16="http://schemas.microsoft.com/office/drawing/2014/main" id="{D0940F59-19A4-B94D-8CDB-41B540582511}"/>
              </a:ext>
            </a:extLst>
          </p:cNvPr>
          <p:cNvSpPr txBox="1"/>
          <p:nvPr/>
        </p:nvSpPr>
        <p:spPr>
          <a:xfrm>
            <a:off x="106218" y="3933056"/>
            <a:ext cx="8928992" cy="2308324"/>
          </a:xfrm>
          <a:prstGeom prst="rect">
            <a:avLst/>
          </a:prstGeom>
          <a:noFill/>
        </p:spPr>
        <p:txBody>
          <a:bodyPr wrap="square" rtlCol="0">
            <a:spAutoFit/>
          </a:bodyPr>
          <a:lstStyle/>
          <a:p>
            <a:r>
              <a:rPr lang="en-US" altLang="ja-JP" dirty="0"/>
              <a:t>1.</a:t>
            </a:r>
            <a:r>
              <a:rPr lang="ja-JP" altLang="en-US"/>
              <a:t>この指令は、個人情報データ保護に関して適用される</a:t>
            </a:r>
            <a:r>
              <a:rPr lang="en-US" altLang="ja-JP" dirty="0"/>
              <a:t>EU</a:t>
            </a:r>
            <a:r>
              <a:rPr lang="ja-JP" altLang="en-US"/>
              <a:t>法および国内法を損なうものではない。</a:t>
            </a:r>
          </a:p>
          <a:p>
            <a:r>
              <a:rPr lang="en-US" altLang="ja-JP" dirty="0"/>
              <a:t>2.</a:t>
            </a:r>
            <a:r>
              <a:rPr lang="ja-JP" altLang="en-US"/>
              <a:t>電子インボイスのために取得された個人情報データは、 </a:t>
            </a:r>
            <a:r>
              <a:rPr lang="en-US" altLang="ja-JP" dirty="0"/>
              <a:t>EU</a:t>
            </a:r>
            <a:r>
              <a:rPr lang="ja-JP" altLang="en-US"/>
              <a:t>指令</a:t>
            </a:r>
            <a:r>
              <a:rPr lang="en-US" altLang="ja-JP" dirty="0"/>
              <a:t>95/46/EC</a:t>
            </a:r>
            <a:r>
              <a:rPr lang="ja-JP" altLang="en-US"/>
              <a:t>の第</a:t>
            </a:r>
            <a:r>
              <a:rPr lang="en-US" altLang="ja-JP" dirty="0"/>
              <a:t>13</a:t>
            </a:r>
            <a:r>
              <a:rPr lang="ja-JP" altLang="en-US"/>
              <a:t>条に規定されている免除および制限を侵害することなく、</a:t>
            </a:r>
            <a:r>
              <a:rPr lang="en-US" altLang="ja-JP" dirty="0"/>
              <a:t> EU</a:t>
            </a:r>
            <a:r>
              <a:rPr lang="ja-JP" altLang="en-US"/>
              <a:t>法または国内法の規定に従って、その目的またはその目的と互換性のある目的のためにのみ使用できる。</a:t>
            </a:r>
          </a:p>
          <a:p>
            <a:r>
              <a:rPr lang="en-US" altLang="ja-JP" dirty="0"/>
              <a:t>3.</a:t>
            </a:r>
            <a:r>
              <a:rPr lang="ja-JP" altLang="en-US"/>
              <a:t> 加盟国は、電子インボイスに関連して収集された個人情報データの透明性と会計目的のための公開の取り決めが、</a:t>
            </a:r>
            <a:r>
              <a:rPr lang="en-US" altLang="ja-JP" dirty="0"/>
              <a:t>EU</a:t>
            </a:r>
            <a:r>
              <a:rPr lang="ja-JP" altLang="en-US"/>
              <a:t>指令</a:t>
            </a:r>
            <a:r>
              <a:rPr lang="en-US" altLang="ja-JP" dirty="0"/>
              <a:t>95/46/EC</a:t>
            </a:r>
            <a:r>
              <a:rPr lang="ja-JP" altLang="en-US"/>
              <a:t>の第</a:t>
            </a:r>
            <a:r>
              <a:rPr lang="en-US" altLang="ja-JP" dirty="0"/>
              <a:t>13</a:t>
            </a:r>
            <a:r>
              <a:rPr lang="ja-JP" altLang="en-US"/>
              <a:t>条に規定されている免除および制限を侵害することなく、その公開の目的とプライバシー保護の原則を確立しなければならない。</a:t>
            </a:r>
            <a:endParaRPr kumimoji="1" lang="ja-JP" altLang="en-US"/>
          </a:p>
        </p:txBody>
      </p:sp>
    </p:spTree>
    <p:extLst>
      <p:ext uri="{BB962C8B-B14F-4D97-AF65-F5344CB8AC3E}">
        <p14:creationId xmlns:p14="http://schemas.microsoft.com/office/powerpoint/2010/main" val="3635871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411F14E7-FFB3-8B4A-ABC2-A11521074A1A}"/>
              </a:ext>
            </a:extLst>
          </p:cNvPr>
          <p:cNvSpPr>
            <a:spLocks noGrp="1"/>
          </p:cNvSpPr>
          <p:nvPr>
            <p:ph idx="1"/>
          </p:nvPr>
        </p:nvSpPr>
        <p:spPr>
          <a:xfrm>
            <a:off x="107504" y="1019869"/>
            <a:ext cx="8902824" cy="5073427"/>
          </a:xfrm>
        </p:spPr>
        <p:txBody>
          <a:bodyPr/>
          <a:lstStyle/>
          <a:p>
            <a:pPr algn="ctr"/>
            <a:r>
              <a:rPr lang="en-US" altLang="ja-JP" i="1" dirty="0">
                <a:latin typeface="+mn-ea"/>
              </a:rPr>
              <a:t>Article 9</a:t>
            </a:r>
          </a:p>
          <a:p>
            <a:pPr algn="ctr"/>
            <a:r>
              <a:rPr lang="en-US" altLang="ja-JP" sz="2400" b="1" dirty="0">
                <a:latin typeface="+mn-ea"/>
              </a:rPr>
              <a:t>Use of electronic invoices for VAT purposes</a:t>
            </a:r>
          </a:p>
          <a:p>
            <a:pPr algn="ctr"/>
            <a:r>
              <a:rPr lang="ja-JP" altLang="en-US" sz="2400" b="1">
                <a:latin typeface="+mn-ea"/>
              </a:rPr>
              <a:t>付加価値税（</a:t>
            </a:r>
            <a:r>
              <a:rPr lang="en-US" altLang="ja-JP" sz="2400" b="1" dirty="0">
                <a:latin typeface="+mn-ea"/>
              </a:rPr>
              <a:t>VAT</a:t>
            </a:r>
            <a:r>
              <a:rPr lang="ja-JP" altLang="en-US" sz="2400" b="1">
                <a:latin typeface="+mn-ea"/>
              </a:rPr>
              <a:t>）目的での電子インボイスの使用</a:t>
            </a:r>
            <a:endParaRPr lang="en-US" altLang="ja-JP" sz="2400" b="1" dirty="0">
              <a:latin typeface="+mn-ea"/>
            </a:endParaRPr>
          </a:p>
          <a:p>
            <a:pPr algn="ctr"/>
            <a:endParaRPr lang="en-US" altLang="ja-JP" sz="2400" b="1" dirty="0">
              <a:latin typeface="+mn-ea"/>
            </a:endParaRPr>
          </a:p>
          <a:p>
            <a:r>
              <a:rPr lang="en-US" altLang="ja-JP" sz="1800" dirty="0">
                <a:latin typeface="+mj-ea"/>
                <a:ea typeface="+mj-ea"/>
              </a:rPr>
              <a:t>This Directive is without prejudice to the provisions of Directive 2006/112/EC.</a:t>
            </a:r>
          </a:p>
          <a:p>
            <a:r>
              <a:rPr kumimoji="1" lang="ja-JP" altLang="en-US">
                <a:latin typeface="+mj-ea"/>
                <a:ea typeface="+mj-ea"/>
              </a:rPr>
              <a:t>この指令により指令</a:t>
            </a:r>
            <a:r>
              <a:rPr kumimoji="1" lang="en-US" altLang="ja-JP" dirty="0">
                <a:latin typeface="+mj-ea"/>
                <a:ea typeface="+mj-ea"/>
              </a:rPr>
              <a:t>2006/11/EC</a:t>
            </a:r>
            <a:r>
              <a:rPr kumimoji="1" lang="ja-JP" altLang="en-US">
                <a:latin typeface="+mj-ea"/>
                <a:ea typeface="+mj-ea"/>
              </a:rPr>
              <a:t>の規定が損なわれることはない。</a:t>
            </a:r>
          </a:p>
        </p:txBody>
      </p:sp>
      <p:sp>
        <p:nvSpPr>
          <p:cNvPr id="5" name="正方形/長方形 4">
            <a:extLst>
              <a:ext uri="{FF2B5EF4-FFF2-40B4-BE49-F238E27FC236}">
                <a16:creationId xmlns:a16="http://schemas.microsoft.com/office/drawing/2014/main" id="{F1607BD7-F700-EC4A-8555-57791C02E5D2}"/>
              </a:ext>
            </a:extLst>
          </p:cNvPr>
          <p:cNvSpPr/>
          <p:nvPr/>
        </p:nvSpPr>
        <p:spPr>
          <a:xfrm>
            <a:off x="0" y="141669"/>
            <a:ext cx="9144000" cy="707886"/>
          </a:xfrm>
          <a:prstGeom prst="rect">
            <a:avLst/>
          </a:prstGeom>
        </p:spPr>
        <p:txBody>
          <a:bodyPr wrap="square">
            <a:spAutoFit/>
          </a:bodyPr>
          <a:lstStyle/>
          <a:p>
            <a:r>
              <a:rPr lang="ja-JP" altLang="en-US" sz="2000">
                <a:latin typeface="+mj-lt"/>
                <a:cs typeface="Times New Roman" panose="02020603050405020304" pitchFamily="18" charset="0"/>
              </a:rPr>
              <a:t>DIRECTIVE 2014/55/EU OF THE EUROPEAN PARLIAMENT AND OF THE COUNCIL</a:t>
            </a:r>
            <a:endParaRPr lang="en-US" altLang="ja-JP" sz="2000" dirty="0">
              <a:latin typeface="+mj-lt"/>
              <a:cs typeface="Times New Roman" panose="02020603050405020304" pitchFamily="18" charset="0"/>
            </a:endParaRPr>
          </a:p>
          <a:p>
            <a:r>
              <a:rPr lang="ja-JP" altLang="en-US" sz="2000">
                <a:latin typeface="+mj-lt"/>
                <a:cs typeface="Times New Roman" panose="02020603050405020304" pitchFamily="18" charset="0"/>
              </a:rPr>
              <a:t>of 16 April 2014</a:t>
            </a:r>
            <a:r>
              <a:rPr lang="en-US" altLang="ja-JP" sz="2000" dirty="0">
                <a:latin typeface="+mj-lt"/>
                <a:cs typeface="Times New Roman" panose="02020603050405020304" pitchFamily="18" charset="0"/>
              </a:rPr>
              <a:t> </a:t>
            </a:r>
            <a:r>
              <a:rPr lang="ja-JP" altLang="en-US" sz="2000">
                <a:latin typeface="+mj-lt"/>
                <a:cs typeface="Times New Roman" panose="02020603050405020304" pitchFamily="18" charset="0"/>
              </a:rPr>
              <a:t>on electronic invoicing in public procurement</a:t>
            </a:r>
          </a:p>
        </p:txBody>
      </p:sp>
    </p:spTree>
    <p:extLst>
      <p:ext uri="{BB962C8B-B14F-4D97-AF65-F5344CB8AC3E}">
        <p14:creationId xmlns:p14="http://schemas.microsoft.com/office/powerpoint/2010/main" val="3495186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スクリーンショットの画面&#10;&#10;自動的に生成された説明">
            <a:extLst>
              <a:ext uri="{FF2B5EF4-FFF2-40B4-BE49-F238E27FC236}">
                <a16:creationId xmlns:a16="http://schemas.microsoft.com/office/drawing/2014/main" id="{04F2E292-D219-AD43-A034-F11D8219CB30}"/>
              </a:ext>
            </a:extLst>
          </p:cNvPr>
          <p:cNvPicPr>
            <a:picLocks noChangeAspect="1"/>
          </p:cNvPicPr>
          <p:nvPr/>
        </p:nvPicPr>
        <p:blipFill>
          <a:blip r:embed="rId3"/>
          <a:stretch>
            <a:fillRect/>
          </a:stretch>
        </p:blipFill>
        <p:spPr>
          <a:xfrm>
            <a:off x="27696" y="1019433"/>
            <a:ext cx="9080808" cy="4785831"/>
          </a:xfrm>
          <a:prstGeom prst="rect">
            <a:avLst/>
          </a:prstGeom>
        </p:spPr>
      </p:pic>
      <p:sp>
        <p:nvSpPr>
          <p:cNvPr id="2" name="正方形/長方形 1">
            <a:extLst>
              <a:ext uri="{FF2B5EF4-FFF2-40B4-BE49-F238E27FC236}">
                <a16:creationId xmlns:a16="http://schemas.microsoft.com/office/drawing/2014/main" id="{443CC25D-57CE-6143-9B6F-A9B760247CF5}"/>
              </a:ext>
            </a:extLst>
          </p:cNvPr>
          <p:cNvSpPr/>
          <p:nvPr/>
        </p:nvSpPr>
        <p:spPr>
          <a:xfrm>
            <a:off x="35496" y="-27384"/>
            <a:ext cx="9073008" cy="977191"/>
          </a:xfrm>
          <a:prstGeom prst="rect">
            <a:avLst/>
          </a:prstGeom>
        </p:spPr>
        <p:txBody>
          <a:bodyPr wrap="square">
            <a:spAutoFit/>
          </a:bodyPr>
          <a:lstStyle/>
          <a:p>
            <a:pPr algn="ctr">
              <a:lnSpc>
                <a:spcPts val="2260"/>
              </a:lnSpc>
            </a:pPr>
            <a:r>
              <a:rPr lang="en-US" altLang="ja-JP" sz="2000" dirty="0">
                <a:latin typeface="+mj-lt"/>
              </a:rPr>
              <a:t>EUROPEAN COMMITTEE FOR STANDARDIZATION</a:t>
            </a:r>
          </a:p>
          <a:p>
            <a:pPr algn="ctr">
              <a:lnSpc>
                <a:spcPts val="2260"/>
              </a:lnSpc>
            </a:pPr>
            <a:r>
              <a:rPr lang="en-US" altLang="ja-JP" sz="2800" dirty="0">
                <a:latin typeface="+mj-lt"/>
              </a:rPr>
              <a:t>C</a:t>
            </a:r>
            <a:r>
              <a:rPr lang="en-US" altLang="ja-JP" sz="2000" dirty="0">
                <a:latin typeface="+mj-lt"/>
              </a:rPr>
              <a:t>OMITÉ </a:t>
            </a:r>
            <a:r>
              <a:rPr lang="en-US" altLang="ja-JP" sz="2800" dirty="0">
                <a:latin typeface="+mj-lt"/>
              </a:rPr>
              <a:t>E</a:t>
            </a:r>
            <a:r>
              <a:rPr lang="en-US" altLang="ja-JP" sz="2000" dirty="0">
                <a:latin typeface="+mj-lt"/>
              </a:rPr>
              <a:t>UROPÉEN DE </a:t>
            </a:r>
            <a:r>
              <a:rPr lang="en-US" altLang="ja-JP" sz="2800" dirty="0">
                <a:latin typeface="+mj-lt"/>
              </a:rPr>
              <a:t>N</a:t>
            </a:r>
            <a:r>
              <a:rPr lang="en-US" altLang="ja-JP" sz="2000" dirty="0">
                <a:latin typeface="+mj-lt"/>
              </a:rPr>
              <a:t>ORMALISATION</a:t>
            </a:r>
          </a:p>
          <a:p>
            <a:pPr algn="ctr">
              <a:lnSpc>
                <a:spcPts val="2260"/>
              </a:lnSpc>
            </a:pPr>
            <a:r>
              <a:rPr lang="en-US" altLang="ja-JP" sz="2000" dirty="0">
                <a:latin typeface="+mj-lt"/>
              </a:rPr>
              <a:t>EUROPÄISCHES KOMITEE FÜR NORMU</a:t>
            </a:r>
            <a:endParaRPr lang="ja-JP" altLang="en-US" sz="2000">
              <a:latin typeface="+mj-lt"/>
            </a:endParaRPr>
          </a:p>
        </p:txBody>
      </p:sp>
      <p:sp>
        <p:nvSpPr>
          <p:cNvPr id="3" name="テキスト ボックス 2">
            <a:extLst>
              <a:ext uri="{FF2B5EF4-FFF2-40B4-BE49-F238E27FC236}">
                <a16:creationId xmlns:a16="http://schemas.microsoft.com/office/drawing/2014/main" id="{02E7C1CF-A1C9-AA48-9406-C3F9FE1B2D33}"/>
              </a:ext>
            </a:extLst>
          </p:cNvPr>
          <p:cNvSpPr txBox="1"/>
          <p:nvPr/>
        </p:nvSpPr>
        <p:spPr>
          <a:xfrm>
            <a:off x="1861007" y="902729"/>
            <a:ext cx="7064755" cy="646331"/>
          </a:xfrm>
          <a:prstGeom prst="rect">
            <a:avLst/>
          </a:prstGeom>
          <a:noFill/>
        </p:spPr>
        <p:txBody>
          <a:bodyPr wrap="none" rtlCol="0">
            <a:spAutoFit/>
          </a:bodyPr>
          <a:lstStyle/>
          <a:p>
            <a:r>
              <a:rPr lang="en-US" altLang="ja-JP" dirty="0">
                <a:latin typeface="+mn-ea"/>
              </a:rPr>
              <a:t>EU</a:t>
            </a:r>
            <a:r>
              <a:rPr lang="ja-JP" altLang="en-US">
                <a:latin typeface="+mn-ea"/>
              </a:rPr>
              <a:t>規格</a:t>
            </a:r>
            <a:r>
              <a:rPr lang="en-US" altLang="ja-JP" dirty="0">
                <a:latin typeface="+mn-ea"/>
              </a:rPr>
              <a:t>(EN)</a:t>
            </a:r>
            <a:r>
              <a:rPr kumimoji="1" lang="ja-JP" altLang="en-US">
                <a:latin typeface="+mn-ea"/>
              </a:rPr>
              <a:t>制定のための</a:t>
            </a:r>
            <a:r>
              <a:rPr lang="ja-JP" altLang="en-US">
                <a:latin typeface="+mn-ea"/>
              </a:rPr>
              <a:t>欧州標準化委員会（</a:t>
            </a:r>
            <a:r>
              <a:rPr lang="en-US" altLang="ja-JP" dirty="0">
                <a:latin typeface="+mn-ea"/>
              </a:rPr>
              <a:t>CEN</a:t>
            </a:r>
            <a:r>
              <a:rPr lang="ja-JP" altLang="en-US">
                <a:latin typeface="+mn-ea"/>
              </a:rPr>
              <a:t>）の作業部会合意書</a:t>
            </a:r>
            <a:endParaRPr lang="en-US" altLang="ja-JP" dirty="0">
              <a:latin typeface="+mn-ea"/>
            </a:endParaRPr>
          </a:p>
          <a:p>
            <a:r>
              <a:rPr kumimoji="1" lang="ja-JP" altLang="en-US">
                <a:latin typeface="+mn-ea"/>
              </a:rPr>
              <a:t>電子インボイスが満たすべき事項についてのガイドライン　ー　解説</a:t>
            </a:r>
          </a:p>
        </p:txBody>
      </p:sp>
    </p:spTree>
    <p:extLst>
      <p:ext uri="{BB962C8B-B14F-4D97-AF65-F5344CB8AC3E}">
        <p14:creationId xmlns:p14="http://schemas.microsoft.com/office/powerpoint/2010/main" val="902037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F95B2E1-CF60-2E47-8598-255528AC9486}"/>
              </a:ext>
            </a:extLst>
          </p:cNvPr>
          <p:cNvSpPr/>
          <p:nvPr/>
        </p:nvSpPr>
        <p:spPr>
          <a:xfrm>
            <a:off x="0" y="0"/>
            <a:ext cx="9144000" cy="954107"/>
          </a:xfrm>
          <a:prstGeom prst="rect">
            <a:avLst/>
          </a:prstGeom>
        </p:spPr>
        <p:txBody>
          <a:bodyPr wrap="square">
            <a:spAutoFit/>
          </a:bodyPr>
          <a:lstStyle/>
          <a:p>
            <a:r>
              <a:rPr lang="en-US" altLang="ja-JP" sz="1400" dirty="0">
                <a:latin typeface="+mj-lt"/>
                <a:cs typeface="Times New Roman" panose="02020603050405020304" pitchFamily="18" charset="0"/>
              </a:rPr>
              <a:t>CEN WORKSHOP AGREEMENT CWA 16460 May 2012</a:t>
            </a:r>
          </a:p>
          <a:p>
            <a:r>
              <a:rPr lang="en-US" altLang="ja-JP" sz="1400" dirty="0">
                <a:latin typeface="+mj-lt"/>
                <a:cs typeface="Times New Roman" panose="02020603050405020304" pitchFamily="18" charset="0"/>
              </a:rPr>
              <a:t>Good Practice: e-Invoicing Compliance Guidelines - The Commentary</a:t>
            </a:r>
          </a:p>
          <a:p>
            <a:r>
              <a:rPr lang="en-US" altLang="ja-JP" sz="2800" dirty="0">
                <a:latin typeface="+mj-lt"/>
                <a:cs typeface="Times New Roman" panose="02020603050405020304" pitchFamily="18" charset="0"/>
              </a:rPr>
              <a:t>3.2 Process Model</a:t>
            </a:r>
            <a:endParaRPr lang="ja-JP" altLang="en-US" sz="2800">
              <a:latin typeface="+mj-lt"/>
              <a:cs typeface="Times New Roman" panose="02020603050405020304" pitchFamily="18" charset="0"/>
            </a:endParaRPr>
          </a:p>
        </p:txBody>
      </p:sp>
      <p:grpSp>
        <p:nvGrpSpPr>
          <p:cNvPr id="9" name="グループ化 8">
            <a:extLst>
              <a:ext uri="{FF2B5EF4-FFF2-40B4-BE49-F238E27FC236}">
                <a16:creationId xmlns:a16="http://schemas.microsoft.com/office/drawing/2014/main" id="{E40D313D-109A-B14C-8F07-AFF62825920F}"/>
              </a:ext>
            </a:extLst>
          </p:cNvPr>
          <p:cNvGrpSpPr/>
          <p:nvPr/>
        </p:nvGrpSpPr>
        <p:grpSpPr>
          <a:xfrm>
            <a:off x="-47324" y="966236"/>
            <a:ext cx="9185737" cy="4907389"/>
            <a:chOff x="-47324" y="966236"/>
            <a:chExt cx="9185737" cy="4907389"/>
          </a:xfrm>
        </p:grpSpPr>
        <p:sp>
          <p:nvSpPr>
            <p:cNvPr id="11" name="正方形/長方形 10">
              <a:extLst>
                <a:ext uri="{FF2B5EF4-FFF2-40B4-BE49-F238E27FC236}">
                  <a16:creationId xmlns:a16="http://schemas.microsoft.com/office/drawing/2014/main" id="{195609EC-9166-2748-89E6-71AC8652CB90}"/>
                </a:ext>
              </a:extLst>
            </p:cNvPr>
            <p:cNvSpPr/>
            <p:nvPr/>
          </p:nvSpPr>
          <p:spPr>
            <a:xfrm>
              <a:off x="0" y="966236"/>
              <a:ext cx="9108504" cy="1095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C3D3F09C-354A-6B47-A713-1E551010C69B}"/>
                </a:ext>
              </a:extLst>
            </p:cNvPr>
            <p:cNvGrpSpPr/>
            <p:nvPr/>
          </p:nvGrpSpPr>
          <p:grpSpPr>
            <a:xfrm>
              <a:off x="-47324" y="984147"/>
              <a:ext cx="9185737" cy="4889478"/>
              <a:chOff x="-47324" y="984147"/>
              <a:chExt cx="9185737" cy="4889478"/>
            </a:xfrm>
          </p:grpSpPr>
          <p:pic>
            <p:nvPicPr>
              <p:cNvPr id="10" name="図 9" descr="スクリーンショットの画面&#10;&#10;自動的に生成された説明">
                <a:extLst>
                  <a:ext uri="{FF2B5EF4-FFF2-40B4-BE49-F238E27FC236}">
                    <a16:creationId xmlns:a16="http://schemas.microsoft.com/office/drawing/2014/main" id="{D4B29648-81E5-7D43-9D07-0CA91A401259}"/>
                  </a:ext>
                </a:extLst>
              </p:cNvPr>
              <p:cNvPicPr>
                <a:picLocks noChangeAspect="1"/>
              </p:cNvPicPr>
              <p:nvPr/>
            </p:nvPicPr>
            <p:blipFill>
              <a:blip r:embed="rId3"/>
              <a:stretch>
                <a:fillRect/>
              </a:stretch>
            </p:blipFill>
            <p:spPr>
              <a:xfrm>
                <a:off x="-47324" y="2057201"/>
                <a:ext cx="9185737" cy="3816424"/>
              </a:xfrm>
              <a:prstGeom prst="rect">
                <a:avLst/>
              </a:prstGeom>
            </p:spPr>
          </p:pic>
          <p:sp>
            <p:nvSpPr>
              <p:cNvPr id="2" name="テキスト ボックス 1">
                <a:extLst>
                  <a:ext uri="{FF2B5EF4-FFF2-40B4-BE49-F238E27FC236}">
                    <a16:creationId xmlns:a16="http://schemas.microsoft.com/office/drawing/2014/main" id="{73A9AEC7-68B4-1542-9DB9-E773DE2CA17E}"/>
                  </a:ext>
                </a:extLst>
              </p:cNvPr>
              <p:cNvSpPr txBox="1"/>
              <p:nvPr/>
            </p:nvSpPr>
            <p:spPr>
              <a:xfrm>
                <a:off x="-10903" y="984147"/>
                <a:ext cx="2250937" cy="1077218"/>
              </a:xfrm>
              <a:prstGeom prst="rect">
                <a:avLst/>
              </a:prstGeom>
              <a:noFill/>
            </p:spPr>
            <p:txBody>
              <a:bodyPr wrap="none" rtlCol="0">
                <a:spAutoFit/>
              </a:bodyPr>
              <a:lstStyle/>
              <a:p>
                <a:r>
                  <a:rPr kumimoji="1" lang="ja-JP" altLang="en-US" sz="1600"/>
                  <a:t>①インボイスデータ準備</a:t>
                </a:r>
                <a:endParaRPr kumimoji="1" lang="en-US" altLang="ja-JP" sz="1600" dirty="0"/>
              </a:p>
              <a:p>
                <a:endParaRPr kumimoji="1" lang="en-US" altLang="ja-JP" sz="1600" dirty="0"/>
              </a:p>
              <a:p>
                <a:r>
                  <a:rPr lang="ja-JP" altLang="en-US" sz="1600"/>
                  <a:t>③インボイス作成</a:t>
                </a:r>
                <a:endParaRPr lang="en-US" altLang="ja-JP" sz="1600" dirty="0"/>
              </a:p>
              <a:p>
                <a:r>
                  <a:rPr lang="ja-JP" altLang="en-US" sz="1600"/>
                  <a:t>④</a:t>
                </a:r>
                <a:r>
                  <a:rPr kumimoji="1" lang="ja-JP" altLang="en-US" sz="1600"/>
                  <a:t>送付</a:t>
                </a:r>
                <a:r>
                  <a:rPr kumimoji="1" lang="en-US" altLang="ja-JP" sz="1600" dirty="0"/>
                  <a:t>/</a:t>
                </a:r>
                <a:r>
                  <a:rPr kumimoji="1" lang="ja-JP" altLang="en-US" sz="1600"/>
                  <a:t>提供</a:t>
                </a:r>
              </a:p>
            </p:txBody>
          </p:sp>
          <p:sp>
            <p:nvSpPr>
              <p:cNvPr id="5" name="テキスト ボックス 4">
                <a:extLst>
                  <a:ext uri="{FF2B5EF4-FFF2-40B4-BE49-F238E27FC236}">
                    <a16:creationId xmlns:a16="http://schemas.microsoft.com/office/drawing/2014/main" id="{BB9367F1-31C4-0544-A78B-711E055D512A}"/>
                  </a:ext>
                </a:extLst>
              </p:cNvPr>
              <p:cNvSpPr txBox="1"/>
              <p:nvPr/>
            </p:nvSpPr>
            <p:spPr>
              <a:xfrm>
                <a:off x="6939256" y="984375"/>
                <a:ext cx="2169248" cy="1077218"/>
              </a:xfrm>
              <a:prstGeom prst="rect">
                <a:avLst/>
              </a:prstGeom>
              <a:noFill/>
            </p:spPr>
            <p:txBody>
              <a:bodyPr wrap="none" rtlCol="0">
                <a:spAutoFit/>
              </a:bodyPr>
              <a:lstStyle/>
              <a:p>
                <a:pPr algn="r"/>
                <a:r>
                  <a:rPr kumimoji="1" lang="ja-JP" altLang="en-US" sz="1600"/>
                  <a:t>⑤受領と技術的な検証</a:t>
                </a:r>
                <a:endParaRPr kumimoji="1" lang="en-US" altLang="ja-JP" sz="1600" dirty="0"/>
              </a:p>
              <a:p>
                <a:pPr algn="r"/>
                <a:r>
                  <a:rPr lang="ja-JP" altLang="en-US" sz="1600"/>
                  <a:t>⑥形式検証</a:t>
                </a:r>
                <a:endParaRPr lang="en-US" altLang="ja-JP" sz="1600" dirty="0"/>
              </a:p>
              <a:p>
                <a:pPr algn="r"/>
                <a:endParaRPr lang="en-US" altLang="ja-JP" sz="1600" dirty="0"/>
              </a:p>
              <a:p>
                <a:pPr algn="r"/>
                <a:r>
                  <a:rPr lang="ja-JP" altLang="en-US" sz="1600"/>
                  <a:t>⑧資材</a:t>
                </a:r>
                <a:r>
                  <a:rPr kumimoji="1" lang="ja-JP" altLang="en-US" sz="1600"/>
                  <a:t>検証と処理</a:t>
                </a:r>
              </a:p>
            </p:txBody>
          </p:sp>
          <p:sp>
            <p:nvSpPr>
              <p:cNvPr id="7" name="テキスト ボックス 6">
                <a:extLst>
                  <a:ext uri="{FF2B5EF4-FFF2-40B4-BE49-F238E27FC236}">
                    <a16:creationId xmlns:a16="http://schemas.microsoft.com/office/drawing/2014/main" id="{9AC929C0-DD63-A947-B3CE-29C65BC98125}"/>
                  </a:ext>
                </a:extLst>
              </p:cNvPr>
              <p:cNvSpPr txBox="1"/>
              <p:nvPr/>
            </p:nvSpPr>
            <p:spPr>
              <a:xfrm>
                <a:off x="467544" y="3212976"/>
                <a:ext cx="3145413" cy="1242007"/>
              </a:xfrm>
              <a:prstGeom prst="rect">
                <a:avLst/>
              </a:prstGeom>
              <a:noFill/>
            </p:spPr>
            <p:txBody>
              <a:bodyPr wrap="none" rtlCol="0">
                <a:spAutoFit/>
              </a:bodyPr>
              <a:lstStyle/>
              <a:p>
                <a:pPr>
                  <a:lnSpc>
                    <a:spcPts val="3100"/>
                  </a:lnSpc>
                </a:pPr>
                <a:r>
                  <a:rPr kumimoji="1" lang="en-US" altLang="ja-JP" dirty="0">
                    <a:solidFill>
                      <a:schemeClr val="bg1"/>
                    </a:solidFill>
                  </a:rPr>
                  <a:t>B: </a:t>
                </a:r>
                <a:r>
                  <a:rPr kumimoji="1" lang="ja-JP" altLang="en-US">
                    <a:solidFill>
                      <a:schemeClr val="bg1"/>
                    </a:solidFill>
                  </a:rPr>
                  <a:t>マスターデータ</a:t>
                </a:r>
                <a:endParaRPr kumimoji="1" lang="en-US" altLang="ja-JP" dirty="0">
                  <a:solidFill>
                    <a:schemeClr val="bg1"/>
                  </a:solidFill>
                </a:endParaRPr>
              </a:p>
              <a:p>
                <a:pPr>
                  <a:lnSpc>
                    <a:spcPts val="3100"/>
                  </a:lnSpc>
                </a:pPr>
                <a:r>
                  <a:rPr kumimoji="1" lang="en-US" altLang="ja-JP" dirty="0">
                    <a:solidFill>
                      <a:schemeClr val="bg1"/>
                    </a:solidFill>
                  </a:rPr>
                  <a:t>C:</a:t>
                </a:r>
                <a:r>
                  <a:rPr lang="ja-JP" altLang="en-US">
                    <a:solidFill>
                      <a:schemeClr val="bg1"/>
                    </a:solidFill>
                  </a:rPr>
                  <a:t>ストレージの監査性と可読性</a:t>
                </a:r>
                <a:endParaRPr lang="en-US" altLang="ja-JP" dirty="0">
                  <a:solidFill>
                    <a:schemeClr val="bg1"/>
                  </a:solidFill>
                </a:endParaRPr>
              </a:p>
              <a:p>
                <a:pPr>
                  <a:lnSpc>
                    <a:spcPts val="3100"/>
                  </a:lnSpc>
                </a:pPr>
                <a:r>
                  <a:rPr kumimoji="1" lang="en-US" altLang="ja-JP" dirty="0">
                    <a:solidFill>
                      <a:schemeClr val="bg1"/>
                    </a:solidFill>
                  </a:rPr>
                  <a:t>D:</a:t>
                </a:r>
                <a:r>
                  <a:rPr lang="ja-JP" altLang="en-US">
                    <a:solidFill>
                      <a:schemeClr val="bg1"/>
                    </a:solidFill>
                  </a:rPr>
                  <a:t>整合性と完全性の管理</a:t>
                </a:r>
                <a:endParaRPr kumimoji="1" lang="ja-JP" altLang="en-US">
                  <a:solidFill>
                    <a:schemeClr val="bg1"/>
                  </a:solidFill>
                </a:endParaRPr>
              </a:p>
            </p:txBody>
          </p:sp>
          <p:sp>
            <p:nvSpPr>
              <p:cNvPr id="6" name="正方形/長方形 5">
                <a:extLst>
                  <a:ext uri="{FF2B5EF4-FFF2-40B4-BE49-F238E27FC236}">
                    <a16:creationId xmlns:a16="http://schemas.microsoft.com/office/drawing/2014/main" id="{B2BF4A58-5B54-E144-927B-A837DB72CE97}"/>
                  </a:ext>
                </a:extLst>
              </p:cNvPr>
              <p:cNvSpPr/>
              <p:nvPr/>
            </p:nvSpPr>
            <p:spPr>
              <a:xfrm>
                <a:off x="0" y="5219908"/>
                <a:ext cx="817853" cy="369332"/>
              </a:xfrm>
              <a:prstGeom prst="rect">
                <a:avLst/>
              </a:prstGeom>
            </p:spPr>
            <p:txBody>
              <a:bodyPr wrap="none">
                <a:spAutoFit/>
              </a:bodyPr>
              <a:lstStyle/>
              <a:p>
                <a:r>
                  <a:rPr lang="ja-JP" altLang="en-US"/>
                  <a:t>売り手</a:t>
                </a:r>
              </a:p>
            </p:txBody>
          </p:sp>
          <p:sp>
            <p:nvSpPr>
              <p:cNvPr id="8" name="正方形/長方形 7">
                <a:extLst>
                  <a:ext uri="{FF2B5EF4-FFF2-40B4-BE49-F238E27FC236}">
                    <a16:creationId xmlns:a16="http://schemas.microsoft.com/office/drawing/2014/main" id="{63851584-A4BB-6341-95EF-817919EA38CB}"/>
                  </a:ext>
                </a:extLst>
              </p:cNvPr>
              <p:cNvSpPr/>
              <p:nvPr/>
            </p:nvSpPr>
            <p:spPr>
              <a:xfrm>
                <a:off x="8244165" y="5219908"/>
                <a:ext cx="864339" cy="369332"/>
              </a:xfrm>
              <a:prstGeom prst="rect">
                <a:avLst/>
              </a:prstGeom>
            </p:spPr>
            <p:txBody>
              <a:bodyPr wrap="none">
                <a:spAutoFit/>
              </a:bodyPr>
              <a:lstStyle/>
              <a:p>
                <a:pPr algn="r"/>
                <a:r>
                  <a:rPr lang="ja-JP" altLang="en-US"/>
                  <a:t>買い手</a:t>
                </a:r>
                <a:endParaRPr lang="en-US" altLang="ja-JP" dirty="0"/>
              </a:p>
            </p:txBody>
          </p:sp>
        </p:grpSp>
      </p:grpSp>
    </p:spTree>
    <p:extLst>
      <p:ext uri="{BB962C8B-B14F-4D97-AF65-F5344CB8AC3E}">
        <p14:creationId xmlns:p14="http://schemas.microsoft.com/office/powerpoint/2010/main" val="1263899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F95B2E1-CF60-2E47-8598-255528AC9486}"/>
              </a:ext>
            </a:extLst>
          </p:cNvPr>
          <p:cNvSpPr/>
          <p:nvPr/>
        </p:nvSpPr>
        <p:spPr>
          <a:xfrm>
            <a:off x="-21177" y="12129"/>
            <a:ext cx="9144000" cy="954107"/>
          </a:xfrm>
          <a:prstGeom prst="rect">
            <a:avLst/>
          </a:prstGeom>
        </p:spPr>
        <p:txBody>
          <a:bodyPr wrap="square">
            <a:spAutoFit/>
          </a:bodyPr>
          <a:lstStyle/>
          <a:p>
            <a:r>
              <a:rPr lang="en-US" altLang="ja-JP" sz="1400" dirty="0">
                <a:latin typeface="+mj-lt"/>
                <a:cs typeface="Times New Roman" panose="02020603050405020304" pitchFamily="18" charset="0"/>
              </a:rPr>
              <a:t>CEN WORKSHOP AGREEMENT CWA 16460 May 2012</a:t>
            </a:r>
          </a:p>
          <a:p>
            <a:r>
              <a:rPr lang="en-US" altLang="ja-JP" sz="1400" dirty="0">
                <a:latin typeface="+mj-lt"/>
                <a:cs typeface="Times New Roman" panose="02020603050405020304" pitchFamily="18" charset="0"/>
              </a:rPr>
              <a:t>Good Practice: e-Invoicing Compliance Guidelines - The Commentary</a:t>
            </a:r>
          </a:p>
          <a:p>
            <a:r>
              <a:rPr lang="en-US" altLang="ja-JP" sz="2800" dirty="0">
                <a:latin typeface="+mj-lt"/>
                <a:cs typeface="Times New Roman" panose="02020603050405020304" pitchFamily="18" charset="0"/>
              </a:rPr>
              <a:t>3.2 Process Model</a:t>
            </a:r>
            <a:endParaRPr lang="ja-JP" altLang="en-US" sz="2800">
              <a:latin typeface="+mj-lt"/>
              <a:cs typeface="Times New Roman" panose="02020603050405020304" pitchFamily="18" charset="0"/>
            </a:endParaRPr>
          </a:p>
        </p:txBody>
      </p:sp>
      <p:grpSp>
        <p:nvGrpSpPr>
          <p:cNvPr id="11" name="グループ化 10">
            <a:extLst>
              <a:ext uri="{FF2B5EF4-FFF2-40B4-BE49-F238E27FC236}">
                <a16:creationId xmlns:a16="http://schemas.microsoft.com/office/drawing/2014/main" id="{5B3009A9-FC39-994F-B2CF-6130BC1AF54F}"/>
              </a:ext>
            </a:extLst>
          </p:cNvPr>
          <p:cNvGrpSpPr/>
          <p:nvPr/>
        </p:nvGrpSpPr>
        <p:grpSpPr>
          <a:xfrm>
            <a:off x="-21176" y="966236"/>
            <a:ext cx="9144000" cy="5919148"/>
            <a:chOff x="-21176" y="966236"/>
            <a:chExt cx="9144000" cy="5919148"/>
          </a:xfrm>
        </p:grpSpPr>
        <p:sp>
          <p:nvSpPr>
            <p:cNvPr id="10" name="正方形/長方形 9">
              <a:extLst>
                <a:ext uri="{FF2B5EF4-FFF2-40B4-BE49-F238E27FC236}">
                  <a16:creationId xmlns:a16="http://schemas.microsoft.com/office/drawing/2014/main" id="{47F38405-1B57-6643-9F41-A181BE43FE1E}"/>
                </a:ext>
              </a:extLst>
            </p:cNvPr>
            <p:cNvSpPr/>
            <p:nvPr/>
          </p:nvSpPr>
          <p:spPr>
            <a:xfrm>
              <a:off x="0" y="966236"/>
              <a:ext cx="9108504" cy="1095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 name="グループ化 4">
              <a:extLst>
                <a:ext uri="{FF2B5EF4-FFF2-40B4-BE49-F238E27FC236}">
                  <a16:creationId xmlns:a16="http://schemas.microsoft.com/office/drawing/2014/main" id="{68586FF5-1EBC-AE4A-B69A-72B830A6040C}"/>
                </a:ext>
              </a:extLst>
            </p:cNvPr>
            <p:cNvGrpSpPr/>
            <p:nvPr/>
          </p:nvGrpSpPr>
          <p:grpSpPr>
            <a:xfrm>
              <a:off x="-21176" y="984147"/>
              <a:ext cx="9144000" cy="5901237"/>
              <a:chOff x="-21176" y="984147"/>
              <a:chExt cx="9144000" cy="5901237"/>
            </a:xfrm>
          </p:grpSpPr>
          <p:pic>
            <p:nvPicPr>
              <p:cNvPr id="3" name="図 2" descr="白いバックグラウンドのスクリーンショット&#10;&#10;自動的に生成された説明">
                <a:extLst>
                  <a:ext uri="{FF2B5EF4-FFF2-40B4-BE49-F238E27FC236}">
                    <a16:creationId xmlns:a16="http://schemas.microsoft.com/office/drawing/2014/main" id="{E21B44D3-DFE4-3B40-814F-65BD3995F155}"/>
                  </a:ext>
                </a:extLst>
              </p:cNvPr>
              <p:cNvPicPr>
                <a:picLocks noChangeAspect="1"/>
              </p:cNvPicPr>
              <p:nvPr/>
            </p:nvPicPr>
            <p:blipFill>
              <a:blip r:embed="rId3"/>
              <a:stretch>
                <a:fillRect/>
              </a:stretch>
            </p:blipFill>
            <p:spPr>
              <a:xfrm>
                <a:off x="-21176" y="1640620"/>
                <a:ext cx="9144000" cy="5244764"/>
              </a:xfrm>
              <a:prstGeom prst="rect">
                <a:avLst/>
              </a:prstGeom>
            </p:spPr>
          </p:pic>
          <p:sp>
            <p:nvSpPr>
              <p:cNvPr id="7" name="テキスト ボックス 6">
                <a:extLst>
                  <a:ext uri="{FF2B5EF4-FFF2-40B4-BE49-F238E27FC236}">
                    <a16:creationId xmlns:a16="http://schemas.microsoft.com/office/drawing/2014/main" id="{4843A384-8C08-3F4F-B236-2CB1D03582FE}"/>
                  </a:ext>
                </a:extLst>
              </p:cNvPr>
              <p:cNvSpPr txBox="1"/>
              <p:nvPr/>
            </p:nvSpPr>
            <p:spPr>
              <a:xfrm>
                <a:off x="-10903" y="984147"/>
                <a:ext cx="2250937" cy="1077218"/>
              </a:xfrm>
              <a:prstGeom prst="rect">
                <a:avLst/>
              </a:prstGeom>
              <a:noFill/>
            </p:spPr>
            <p:txBody>
              <a:bodyPr wrap="none" rtlCol="0">
                <a:spAutoFit/>
              </a:bodyPr>
              <a:lstStyle/>
              <a:p>
                <a:r>
                  <a:rPr kumimoji="1" lang="ja-JP" altLang="en-US" sz="1600"/>
                  <a:t>①インボイスデータ準備</a:t>
                </a:r>
                <a:endParaRPr kumimoji="1" lang="en-US" altLang="ja-JP" sz="1600" dirty="0"/>
              </a:p>
              <a:p>
                <a:r>
                  <a:rPr lang="ja-JP" altLang="en-US" sz="1600"/>
                  <a:t>②ファースト・マイル</a:t>
                </a:r>
                <a:endParaRPr kumimoji="1" lang="en-US" altLang="ja-JP" sz="1600" dirty="0"/>
              </a:p>
              <a:p>
                <a:r>
                  <a:rPr lang="ja-JP" altLang="en-US" sz="1600"/>
                  <a:t>③インボイス作成</a:t>
                </a:r>
                <a:endParaRPr lang="en-US" altLang="ja-JP" sz="1600" dirty="0"/>
              </a:p>
              <a:p>
                <a:r>
                  <a:rPr lang="ja-JP" altLang="en-US" sz="1600"/>
                  <a:t>④</a:t>
                </a:r>
                <a:r>
                  <a:rPr kumimoji="1" lang="ja-JP" altLang="en-US" sz="1600"/>
                  <a:t>送付</a:t>
                </a:r>
                <a:r>
                  <a:rPr kumimoji="1" lang="en-US" altLang="ja-JP" sz="1600" dirty="0"/>
                  <a:t>/</a:t>
                </a:r>
                <a:r>
                  <a:rPr kumimoji="1" lang="ja-JP" altLang="en-US" sz="1600"/>
                  <a:t>提供</a:t>
                </a:r>
              </a:p>
            </p:txBody>
          </p:sp>
          <p:sp>
            <p:nvSpPr>
              <p:cNvPr id="8" name="テキスト ボックス 7">
                <a:extLst>
                  <a:ext uri="{FF2B5EF4-FFF2-40B4-BE49-F238E27FC236}">
                    <a16:creationId xmlns:a16="http://schemas.microsoft.com/office/drawing/2014/main" id="{D027C563-21AA-904D-AA45-29EBAA896212}"/>
                  </a:ext>
                </a:extLst>
              </p:cNvPr>
              <p:cNvSpPr txBox="1"/>
              <p:nvPr/>
            </p:nvSpPr>
            <p:spPr>
              <a:xfrm>
                <a:off x="6939319" y="984375"/>
                <a:ext cx="2169185" cy="1077218"/>
              </a:xfrm>
              <a:prstGeom prst="rect">
                <a:avLst/>
              </a:prstGeom>
              <a:noFill/>
            </p:spPr>
            <p:txBody>
              <a:bodyPr wrap="none" rtlCol="0">
                <a:spAutoFit/>
              </a:bodyPr>
              <a:lstStyle/>
              <a:p>
                <a:pPr algn="r"/>
                <a:r>
                  <a:rPr kumimoji="1" lang="ja-JP" altLang="en-US" sz="1600"/>
                  <a:t>⑤受領と技術的な検証</a:t>
                </a:r>
                <a:endParaRPr kumimoji="1" lang="en-US" altLang="ja-JP" sz="1600" dirty="0"/>
              </a:p>
              <a:p>
                <a:pPr algn="r"/>
                <a:r>
                  <a:rPr lang="ja-JP" altLang="en-US" sz="1600"/>
                  <a:t>⑥形式検証</a:t>
                </a:r>
                <a:endParaRPr lang="en-US" altLang="ja-JP" sz="1600" dirty="0"/>
              </a:p>
              <a:p>
                <a:pPr algn="r"/>
                <a:r>
                  <a:rPr lang="ja-JP" altLang="en-US" sz="1600"/>
                  <a:t>⑦ラスト・マイル</a:t>
                </a:r>
                <a:endParaRPr lang="en-US" altLang="ja-JP" sz="1600" dirty="0"/>
              </a:p>
              <a:p>
                <a:pPr algn="r"/>
                <a:r>
                  <a:rPr lang="ja-JP" altLang="en-US" sz="1600"/>
                  <a:t>⑧資材</a:t>
                </a:r>
                <a:r>
                  <a:rPr kumimoji="1" lang="ja-JP" altLang="en-US" sz="1600"/>
                  <a:t>検証と処理</a:t>
                </a:r>
              </a:p>
            </p:txBody>
          </p:sp>
          <p:sp>
            <p:nvSpPr>
              <p:cNvPr id="9" name="テキスト ボックス 8">
                <a:extLst>
                  <a:ext uri="{FF2B5EF4-FFF2-40B4-BE49-F238E27FC236}">
                    <a16:creationId xmlns:a16="http://schemas.microsoft.com/office/drawing/2014/main" id="{73729B38-501F-8247-85D9-E7A0E5F2E250}"/>
                  </a:ext>
                </a:extLst>
              </p:cNvPr>
              <p:cNvSpPr txBox="1"/>
              <p:nvPr/>
            </p:nvSpPr>
            <p:spPr>
              <a:xfrm>
                <a:off x="467544" y="4077072"/>
                <a:ext cx="3145413" cy="1242007"/>
              </a:xfrm>
              <a:prstGeom prst="rect">
                <a:avLst/>
              </a:prstGeom>
              <a:noFill/>
            </p:spPr>
            <p:txBody>
              <a:bodyPr wrap="none" rtlCol="0">
                <a:spAutoFit/>
              </a:bodyPr>
              <a:lstStyle/>
              <a:p>
                <a:pPr>
                  <a:lnSpc>
                    <a:spcPts val="3100"/>
                  </a:lnSpc>
                </a:pPr>
                <a:r>
                  <a:rPr kumimoji="1" lang="en-US" altLang="ja-JP" dirty="0">
                    <a:solidFill>
                      <a:schemeClr val="bg1"/>
                    </a:solidFill>
                  </a:rPr>
                  <a:t>B: </a:t>
                </a:r>
                <a:r>
                  <a:rPr kumimoji="1" lang="ja-JP" altLang="en-US">
                    <a:solidFill>
                      <a:schemeClr val="bg1"/>
                    </a:solidFill>
                  </a:rPr>
                  <a:t>マスターデータ</a:t>
                </a:r>
                <a:endParaRPr kumimoji="1" lang="en-US" altLang="ja-JP" dirty="0">
                  <a:solidFill>
                    <a:schemeClr val="bg1"/>
                  </a:solidFill>
                </a:endParaRPr>
              </a:p>
              <a:p>
                <a:pPr>
                  <a:lnSpc>
                    <a:spcPts val="3100"/>
                  </a:lnSpc>
                </a:pPr>
                <a:r>
                  <a:rPr kumimoji="1" lang="en-US" altLang="ja-JP" dirty="0">
                    <a:solidFill>
                      <a:schemeClr val="bg1"/>
                    </a:solidFill>
                  </a:rPr>
                  <a:t>C:</a:t>
                </a:r>
                <a:r>
                  <a:rPr lang="ja-JP" altLang="en-US">
                    <a:solidFill>
                      <a:schemeClr val="bg1"/>
                    </a:solidFill>
                  </a:rPr>
                  <a:t>ストレージの監査性と可読性</a:t>
                </a:r>
                <a:endParaRPr lang="en-US" altLang="ja-JP" dirty="0">
                  <a:solidFill>
                    <a:schemeClr val="bg1"/>
                  </a:solidFill>
                </a:endParaRPr>
              </a:p>
              <a:p>
                <a:pPr>
                  <a:lnSpc>
                    <a:spcPts val="3100"/>
                  </a:lnSpc>
                </a:pPr>
                <a:r>
                  <a:rPr kumimoji="1" lang="en-US" altLang="ja-JP" dirty="0">
                    <a:solidFill>
                      <a:schemeClr val="bg1"/>
                    </a:solidFill>
                  </a:rPr>
                  <a:t>D:</a:t>
                </a:r>
                <a:r>
                  <a:rPr lang="ja-JP" altLang="en-US">
                    <a:solidFill>
                      <a:schemeClr val="bg1"/>
                    </a:solidFill>
                  </a:rPr>
                  <a:t>整合性と完全性の管理</a:t>
                </a:r>
                <a:endParaRPr kumimoji="1" lang="ja-JP" altLang="en-US">
                  <a:solidFill>
                    <a:schemeClr val="bg1"/>
                  </a:solidFill>
                </a:endParaRPr>
              </a:p>
            </p:txBody>
          </p:sp>
          <p:sp>
            <p:nvSpPr>
              <p:cNvPr id="2" name="テキスト ボックス 1">
                <a:extLst>
                  <a:ext uri="{FF2B5EF4-FFF2-40B4-BE49-F238E27FC236}">
                    <a16:creationId xmlns:a16="http://schemas.microsoft.com/office/drawing/2014/main" id="{71B389B4-4330-9C49-9305-FEBFA91FF2E9}"/>
                  </a:ext>
                </a:extLst>
              </p:cNvPr>
              <p:cNvSpPr txBox="1"/>
              <p:nvPr/>
            </p:nvSpPr>
            <p:spPr>
              <a:xfrm>
                <a:off x="3510313" y="1340768"/>
                <a:ext cx="2081019" cy="369332"/>
              </a:xfrm>
              <a:prstGeom prst="rect">
                <a:avLst/>
              </a:prstGeom>
              <a:noFill/>
            </p:spPr>
            <p:txBody>
              <a:bodyPr wrap="none" rtlCol="0">
                <a:spAutoFit/>
              </a:bodyPr>
              <a:lstStyle/>
              <a:p>
                <a:r>
                  <a:rPr lang="ja-JP" altLang="en-US"/>
                  <a:t>サービスプロバイダ</a:t>
                </a:r>
                <a:endParaRPr kumimoji="1" lang="ja-JP" altLang="en-US"/>
              </a:p>
            </p:txBody>
          </p:sp>
          <p:sp>
            <p:nvSpPr>
              <p:cNvPr id="15" name="正方形/長方形 14">
                <a:extLst>
                  <a:ext uri="{FF2B5EF4-FFF2-40B4-BE49-F238E27FC236}">
                    <a16:creationId xmlns:a16="http://schemas.microsoft.com/office/drawing/2014/main" id="{3EFDA2F8-8995-0443-AEA1-27F514261BD1}"/>
                  </a:ext>
                </a:extLst>
              </p:cNvPr>
              <p:cNvSpPr/>
              <p:nvPr/>
            </p:nvSpPr>
            <p:spPr>
              <a:xfrm>
                <a:off x="0" y="5689187"/>
                <a:ext cx="817853" cy="369332"/>
              </a:xfrm>
              <a:prstGeom prst="rect">
                <a:avLst/>
              </a:prstGeom>
            </p:spPr>
            <p:txBody>
              <a:bodyPr wrap="none">
                <a:spAutoFit/>
              </a:bodyPr>
              <a:lstStyle/>
              <a:p>
                <a:r>
                  <a:rPr lang="ja-JP" altLang="en-US"/>
                  <a:t>売り手</a:t>
                </a:r>
              </a:p>
            </p:txBody>
          </p:sp>
          <p:sp>
            <p:nvSpPr>
              <p:cNvPr id="16" name="正方形/長方形 15">
                <a:extLst>
                  <a:ext uri="{FF2B5EF4-FFF2-40B4-BE49-F238E27FC236}">
                    <a16:creationId xmlns:a16="http://schemas.microsoft.com/office/drawing/2014/main" id="{EFB9A4FE-77AA-1D40-8308-19E9AD42CE16}"/>
                  </a:ext>
                </a:extLst>
              </p:cNvPr>
              <p:cNvSpPr/>
              <p:nvPr/>
            </p:nvSpPr>
            <p:spPr>
              <a:xfrm>
                <a:off x="8244165" y="5689187"/>
                <a:ext cx="864339" cy="369332"/>
              </a:xfrm>
              <a:prstGeom prst="rect">
                <a:avLst/>
              </a:prstGeom>
            </p:spPr>
            <p:txBody>
              <a:bodyPr wrap="none">
                <a:spAutoFit/>
              </a:bodyPr>
              <a:lstStyle/>
              <a:p>
                <a:pPr algn="r"/>
                <a:r>
                  <a:rPr lang="ja-JP" altLang="en-US"/>
                  <a:t>買い手</a:t>
                </a:r>
                <a:endParaRPr lang="en-US" altLang="ja-JP" dirty="0"/>
              </a:p>
            </p:txBody>
          </p:sp>
        </p:grpSp>
      </p:grpSp>
      <p:sp>
        <p:nvSpPr>
          <p:cNvPr id="6" name="テキスト ボックス 5">
            <a:extLst>
              <a:ext uri="{FF2B5EF4-FFF2-40B4-BE49-F238E27FC236}">
                <a16:creationId xmlns:a16="http://schemas.microsoft.com/office/drawing/2014/main" id="{307AECC4-BE10-4142-8245-0CF1263F35AC}"/>
              </a:ext>
            </a:extLst>
          </p:cNvPr>
          <p:cNvSpPr txBox="1"/>
          <p:nvPr/>
        </p:nvSpPr>
        <p:spPr>
          <a:xfrm>
            <a:off x="8483558" y="6525344"/>
            <a:ext cx="552938" cy="276999"/>
          </a:xfrm>
          <a:prstGeom prst="rect">
            <a:avLst/>
          </a:prstGeom>
          <a:noFill/>
        </p:spPr>
        <p:txBody>
          <a:bodyPr wrap="square" rtlCol="0">
            <a:spAutoFit/>
          </a:bodyPr>
          <a:lstStyle/>
          <a:p>
            <a:pPr algn="r"/>
            <a:r>
              <a:rPr lang="en-US" altLang="ja-JP" sz="1200" dirty="0"/>
              <a:t>16</a:t>
            </a:r>
          </a:p>
        </p:txBody>
      </p:sp>
    </p:spTree>
    <p:extLst>
      <p:ext uri="{BB962C8B-B14F-4D97-AF65-F5344CB8AC3E}">
        <p14:creationId xmlns:p14="http://schemas.microsoft.com/office/powerpoint/2010/main" val="1899890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スクリーンショット, 鳥, 水鳥 が含まれている画像&#10;&#10;自動的に生成された説明">
            <a:extLst>
              <a:ext uri="{FF2B5EF4-FFF2-40B4-BE49-F238E27FC236}">
                <a16:creationId xmlns:a16="http://schemas.microsoft.com/office/drawing/2014/main" id="{160F21EF-A899-F14F-BDA1-B3FF0E5BB968}"/>
              </a:ext>
            </a:extLst>
          </p:cNvPr>
          <p:cNvPicPr>
            <a:picLocks noChangeAspect="1"/>
          </p:cNvPicPr>
          <p:nvPr/>
        </p:nvPicPr>
        <p:blipFill>
          <a:blip r:embed="rId3"/>
          <a:stretch>
            <a:fillRect/>
          </a:stretch>
        </p:blipFill>
        <p:spPr>
          <a:xfrm>
            <a:off x="-2371" y="1567905"/>
            <a:ext cx="9120501" cy="3589287"/>
          </a:xfrm>
          <a:prstGeom prst="rect">
            <a:avLst/>
          </a:prstGeom>
          <a:effectLst/>
        </p:spPr>
      </p:pic>
      <p:sp>
        <p:nvSpPr>
          <p:cNvPr id="2" name="テキスト ボックス 1">
            <a:extLst>
              <a:ext uri="{FF2B5EF4-FFF2-40B4-BE49-F238E27FC236}">
                <a16:creationId xmlns:a16="http://schemas.microsoft.com/office/drawing/2014/main" id="{F39900A3-213B-D644-B999-5219A83C660A}"/>
              </a:ext>
            </a:extLst>
          </p:cNvPr>
          <p:cNvSpPr txBox="1"/>
          <p:nvPr/>
        </p:nvSpPr>
        <p:spPr>
          <a:xfrm>
            <a:off x="2645831" y="292947"/>
            <a:ext cx="3494867" cy="584775"/>
          </a:xfrm>
          <a:prstGeom prst="rect">
            <a:avLst/>
          </a:prstGeom>
          <a:noFill/>
        </p:spPr>
        <p:txBody>
          <a:bodyPr wrap="none" rtlCol="0">
            <a:spAutoFit/>
          </a:bodyPr>
          <a:lstStyle/>
          <a:p>
            <a:r>
              <a:rPr lang="en-US" altLang="ja-JP" sz="3200" dirty="0"/>
              <a:t>EU</a:t>
            </a:r>
            <a:r>
              <a:rPr kumimoji="1" lang="ja-JP" altLang="en-US" sz="3200"/>
              <a:t>規格</a:t>
            </a:r>
            <a:r>
              <a:rPr kumimoji="1" lang="en-US" altLang="ja-JP" sz="3200" dirty="0"/>
              <a:t> EN 16931-1</a:t>
            </a:r>
            <a:endParaRPr kumimoji="1" lang="ja-JP" altLang="en-US" sz="3200"/>
          </a:p>
        </p:txBody>
      </p:sp>
      <p:sp>
        <p:nvSpPr>
          <p:cNvPr id="3" name="テキスト ボックス 2">
            <a:extLst>
              <a:ext uri="{FF2B5EF4-FFF2-40B4-BE49-F238E27FC236}">
                <a16:creationId xmlns:a16="http://schemas.microsoft.com/office/drawing/2014/main" id="{059F7E64-6B37-5F4E-8331-70397AC4BA1E}"/>
              </a:ext>
            </a:extLst>
          </p:cNvPr>
          <p:cNvSpPr txBox="1"/>
          <p:nvPr/>
        </p:nvSpPr>
        <p:spPr>
          <a:xfrm>
            <a:off x="3059832" y="917431"/>
            <a:ext cx="6058298" cy="646331"/>
          </a:xfrm>
          <a:prstGeom prst="rect">
            <a:avLst/>
          </a:prstGeom>
          <a:noFill/>
        </p:spPr>
        <p:txBody>
          <a:bodyPr wrap="square" rtlCol="0">
            <a:spAutoFit/>
          </a:bodyPr>
          <a:lstStyle/>
          <a:p>
            <a:r>
              <a:rPr kumimoji="1" lang="ja-JP" altLang="en-US"/>
              <a:t>電子インボイス　ー　パート１：　電子インボイスのコア要素のセマンティック　データ　モデル</a:t>
            </a:r>
          </a:p>
        </p:txBody>
      </p:sp>
    </p:spTree>
    <p:extLst>
      <p:ext uri="{BB962C8B-B14F-4D97-AF65-F5344CB8AC3E}">
        <p14:creationId xmlns:p14="http://schemas.microsoft.com/office/powerpoint/2010/main" val="496305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テキスト, 地図 が含まれている画像&#10;&#10;自動的に生成された説明">
            <a:extLst>
              <a:ext uri="{FF2B5EF4-FFF2-40B4-BE49-F238E27FC236}">
                <a16:creationId xmlns:a16="http://schemas.microsoft.com/office/drawing/2014/main" id="{546F0D84-B5EA-F448-BB19-7BEF4CCDEA3F}"/>
              </a:ext>
            </a:extLst>
          </p:cNvPr>
          <p:cNvPicPr>
            <a:picLocks noChangeAspect="1"/>
          </p:cNvPicPr>
          <p:nvPr/>
        </p:nvPicPr>
        <p:blipFill>
          <a:blip r:embed="rId3"/>
          <a:stretch>
            <a:fillRect/>
          </a:stretch>
        </p:blipFill>
        <p:spPr>
          <a:xfrm>
            <a:off x="0" y="1784392"/>
            <a:ext cx="9143645" cy="3954140"/>
          </a:xfrm>
          <a:prstGeom prst="rect">
            <a:avLst/>
          </a:prstGeom>
        </p:spPr>
      </p:pic>
      <p:sp>
        <p:nvSpPr>
          <p:cNvPr id="4" name="正方形/長方形 3">
            <a:extLst>
              <a:ext uri="{FF2B5EF4-FFF2-40B4-BE49-F238E27FC236}">
                <a16:creationId xmlns:a16="http://schemas.microsoft.com/office/drawing/2014/main" id="{6F8B1DB0-FA0B-3342-9762-7AE57A045278}"/>
              </a:ext>
            </a:extLst>
          </p:cNvPr>
          <p:cNvSpPr/>
          <p:nvPr/>
        </p:nvSpPr>
        <p:spPr>
          <a:xfrm>
            <a:off x="0" y="149364"/>
            <a:ext cx="9135100" cy="707886"/>
          </a:xfrm>
          <a:prstGeom prst="rect">
            <a:avLst/>
          </a:prstGeom>
        </p:spPr>
        <p:txBody>
          <a:bodyPr wrap="square">
            <a:spAutoFit/>
          </a:bodyPr>
          <a:lstStyle/>
          <a:p>
            <a:r>
              <a:rPr lang="en-US" altLang="ja-JP" sz="1600" dirty="0">
                <a:latin typeface="+mj-lt"/>
              </a:rPr>
              <a:t>EN 16931-1 Electronic invoicing – Part 1: Semantic data model of the core elements of an electronic invoice</a:t>
            </a:r>
          </a:p>
          <a:p>
            <a:r>
              <a:rPr lang="en-US" altLang="ja-JP" sz="2400" dirty="0">
                <a:latin typeface="+mj-lt"/>
              </a:rPr>
              <a:t> 5.2 Business process requirements supported</a:t>
            </a:r>
            <a:endParaRPr lang="ja-JP" altLang="en-US" sz="2400">
              <a:latin typeface="+mj-lt"/>
            </a:endParaRPr>
          </a:p>
        </p:txBody>
      </p:sp>
      <p:sp>
        <p:nvSpPr>
          <p:cNvPr id="2" name="正方形/長方形 1">
            <a:extLst>
              <a:ext uri="{FF2B5EF4-FFF2-40B4-BE49-F238E27FC236}">
                <a16:creationId xmlns:a16="http://schemas.microsoft.com/office/drawing/2014/main" id="{E537E255-E1EE-4345-86A1-67FE111B4280}"/>
              </a:ext>
            </a:extLst>
          </p:cNvPr>
          <p:cNvSpPr/>
          <p:nvPr/>
        </p:nvSpPr>
        <p:spPr>
          <a:xfrm>
            <a:off x="3650706" y="1599726"/>
            <a:ext cx="2156360" cy="369332"/>
          </a:xfrm>
          <a:prstGeom prst="rect">
            <a:avLst/>
          </a:prstGeom>
        </p:spPr>
        <p:txBody>
          <a:bodyPr wrap="none">
            <a:spAutoFit/>
          </a:bodyPr>
          <a:lstStyle/>
          <a:p>
            <a:pPr algn="ctr"/>
            <a:r>
              <a:rPr lang="ja-JP" altLang="en-US">
                <a:solidFill>
                  <a:srgbClr val="212121"/>
                </a:solidFill>
                <a:latin typeface="BentonSans"/>
              </a:rPr>
              <a:t>発注から支払いまで</a:t>
            </a:r>
            <a:endParaRPr lang="ja-JP" altLang="en-US" b="0" i="0">
              <a:solidFill>
                <a:srgbClr val="212121"/>
              </a:solidFill>
              <a:effectLst/>
              <a:latin typeface="BentonSans"/>
            </a:endParaRPr>
          </a:p>
        </p:txBody>
      </p:sp>
      <p:sp>
        <p:nvSpPr>
          <p:cNvPr id="3" name="テキスト ボックス 2">
            <a:extLst>
              <a:ext uri="{FF2B5EF4-FFF2-40B4-BE49-F238E27FC236}">
                <a16:creationId xmlns:a16="http://schemas.microsoft.com/office/drawing/2014/main" id="{239F2C85-377A-2F4F-BE1D-47B06696E528}"/>
              </a:ext>
            </a:extLst>
          </p:cNvPr>
          <p:cNvSpPr txBox="1"/>
          <p:nvPr/>
        </p:nvSpPr>
        <p:spPr>
          <a:xfrm>
            <a:off x="1115616" y="1599726"/>
            <a:ext cx="646331" cy="369332"/>
          </a:xfrm>
          <a:prstGeom prst="rect">
            <a:avLst/>
          </a:prstGeom>
          <a:noFill/>
        </p:spPr>
        <p:txBody>
          <a:bodyPr wrap="none" rtlCol="0">
            <a:spAutoFit/>
          </a:bodyPr>
          <a:lstStyle/>
          <a:p>
            <a:r>
              <a:rPr lang="ja-JP" altLang="en-US"/>
              <a:t>売手</a:t>
            </a:r>
            <a:endParaRPr kumimoji="1" lang="ja-JP" altLang="en-US"/>
          </a:p>
        </p:txBody>
      </p:sp>
      <p:sp>
        <p:nvSpPr>
          <p:cNvPr id="7" name="テキスト ボックス 6">
            <a:extLst>
              <a:ext uri="{FF2B5EF4-FFF2-40B4-BE49-F238E27FC236}">
                <a16:creationId xmlns:a16="http://schemas.microsoft.com/office/drawing/2014/main" id="{7BF23E5F-5D3F-A74D-AE29-445C4D3BFC5A}"/>
              </a:ext>
            </a:extLst>
          </p:cNvPr>
          <p:cNvSpPr txBox="1"/>
          <p:nvPr/>
        </p:nvSpPr>
        <p:spPr>
          <a:xfrm>
            <a:off x="7310045" y="1599726"/>
            <a:ext cx="646331" cy="369332"/>
          </a:xfrm>
          <a:prstGeom prst="rect">
            <a:avLst/>
          </a:prstGeom>
          <a:noFill/>
        </p:spPr>
        <p:txBody>
          <a:bodyPr wrap="none" rtlCol="0">
            <a:spAutoFit/>
          </a:bodyPr>
          <a:lstStyle/>
          <a:p>
            <a:r>
              <a:rPr kumimoji="1" lang="ja-JP" altLang="en-US"/>
              <a:t>顧客</a:t>
            </a:r>
          </a:p>
        </p:txBody>
      </p:sp>
      <p:sp>
        <p:nvSpPr>
          <p:cNvPr id="5" name="テキスト ボックス 4">
            <a:extLst>
              <a:ext uri="{FF2B5EF4-FFF2-40B4-BE49-F238E27FC236}">
                <a16:creationId xmlns:a16="http://schemas.microsoft.com/office/drawing/2014/main" id="{12D92515-DC77-0840-AC1F-54E4C8C63368}"/>
              </a:ext>
            </a:extLst>
          </p:cNvPr>
          <p:cNvSpPr txBox="1"/>
          <p:nvPr/>
        </p:nvSpPr>
        <p:spPr>
          <a:xfrm>
            <a:off x="856908" y="4704277"/>
            <a:ext cx="1338828" cy="369332"/>
          </a:xfrm>
          <a:prstGeom prst="rect">
            <a:avLst/>
          </a:prstGeom>
          <a:noFill/>
        </p:spPr>
        <p:txBody>
          <a:bodyPr wrap="none" rtlCol="0">
            <a:spAutoFit/>
          </a:bodyPr>
          <a:lstStyle/>
          <a:p>
            <a:r>
              <a:rPr lang="ja-JP" altLang="en-US"/>
              <a:t>税務担当者</a:t>
            </a:r>
            <a:endParaRPr kumimoji="1" lang="ja-JP" altLang="en-US"/>
          </a:p>
        </p:txBody>
      </p:sp>
      <p:sp>
        <p:nvSpPr>
          <p:cNvPr id="8" name="テキスト ボックス 7">
            <a:extLst>
              <a:ext uri="{FF2B5EF4-FFF2-40B4-BE49-F238E27FC236}">
                <a16:creationId xmlns:a16="http://schemas.microsoft.com/office/drawing/2014/main" id="{54944EFA-693A-154E-8561-50F884923B59}"/>
              </a:ext>
            </a:extLst>
          </p:cNvPr>
          <p:cNvSpPr txBox="1"/>
          <p:nvPr/>
        </p:nvSpPr>
        <p:spPr>
          <a:xfrm>
            <a:off x="1763688" y="5073609"/>
            <a:ext cx="1338828" cy="369332"/>
          </a:xfrm>
          <a:prstGeom prst="rect">
            <a:avLst/>
          </a:prstGeom>
          <a:noFill/>
        </p:spPr>
        <p:txBody>
          <a:bodyPr wrap="none" rtlCol="0">
            <a:spAutoFit/>
          </a:bodyPr>
          <a:lstStyle/>
          <a:p>
            <a:r>
              <a:rPr lang="ja-JP" altLang="en-US"/>
              <a:t>入金担当者</a:t>
            </a:r>
            <a:endParaRPr kumimoji="1" lang="ja-JP" altLang="en-US"/>
          </a:p>
        </p:txBody>
      </p:sp>
      <p:sp>
        <p:nvSpPr>
          <p:cNvPr id="9" name="テキスト ボックス 8">
            <a:extLst>
              <a:ext uri="{FF2B5EF4-FFF2-40B4-BE49-F238E27FC236}">
                <a16:creationId xmlns:a16="http://schemas.microsoft.com/office/drawing/2014/main" id="{C3F7C87D-0AF0-DC41-B6A8-F5ABA7AF3DBA}"/>
              </a:ext>
            </a:extLst>
          </p:cNvPr>
          <p:cNvSpPr txBox="1"/>
          <p:nvPr/>
        </p:nvSpPr>
        <p:spPr>
          <a:xfrm>
            <a:off x="2051720" y="3761462"/>
            <a:ext cx="1338828" cy="369332"/>
          </a:xfrm>
          <a:prstGeom prst="rect">
            <a:avLst/>
          </a:prstGeom>
          <a:noFill/>
        </p:spPr>
        <p:txBody>
          <a:bodyPr wrap="none" rtlCol="0">
            <a:spAutoFit/>
          </a:bodyPr>
          <a:lstStyle/>
          <a:p>
            <a:r>
              <a:rPr kumimoji="1" lang="ja-JP" altLang="en-US"/>
              <a:t>販売担当者</a:t>
            </a:r>
          </a:p>
        </p:txBody>
      </p:sp>
      <p:sp>
        <p:nvSpPr>
          <p:cNvPr id="10" name="テキスト ボックス 9">
            <a:extLst>
              <a:ext uri="{FF2B5EF4-FFF2-40B4-BE49-F238E27FC236}">
                <a16:creationId xmlns:a16="http://schemas.microsoft.com/office/drawing/2014/main" id="{52E52D35-A715-3641-ACCC-0AD318798F07}"/>
              </a:ext>
            </a:extLst>
          </p:cNvPr>
          <p:cNvSpPr txBox="1"/>
          <p:nvPr/>
        </p:nvSpPr>
        <p:spPr>
          <a:xfrm>
            <a:off x="6156176" y="3749621"/>
            <a:ext cx="1338828" cy="369332"/>
          </a:xfrm>
          <a:prstGeom prst="rect">
            <a:avLst/>
          </a:prstGeom>
          <a:noFill/>
        </p:spPr>
        <p:txBody>
          <a:bodyPr wrap="none" rtlCol="0">
            <a:spAutoFit/>
          </a:bodyPr>
          <a:lstStyle/>
          <a:p>
            <a:r>
              <a:rPr lang="ja-JP" altLang="en-US"/>
              <a:t>購入担当者</a:t>
            </a:r>
            <a:endParaRPr kumimoji="1" lang="ja-JP" altLang="en-US"/>
          </a:p>
        </p:txBody>
      </p:sp>
      <p:sp>
        <p:nvSpPr>
          <p:cNvPr id="11" name="テキスト ボックス 10">
            <a:extLst>
              <a:ext uri="{FF2B5EF4-FFF2-40B4-BE49-F238E27FC236}">
                <a16:creationId xmlns:a16="http://schemas.microsoft.com/office/drawing/2014/main" id="{183AEF16-8A7B-864F-B2E0-3567CC9EA5BC}"/>
              </a:ext>
            </a:extLst>
          </p:cNvPr>
          <p:cNvSpPr txBox="1"/>
          <p:nvPr/>
        </p:nvSpPr>
        <p:spPr>
          <a:xfrm>
            <a:off x="2917557" y="2870557"/>
            <a:ext cx="646331" cy="369332"/>
          </a:xfrm>
          <a:prstGeom prst="rect">
            <a:avLst/>
          </a:prstGeom>
          <a:noFill/>
        </p:spPr>
        <p:txBody>
          <a:bodyPr wrap="none" rtlCol="0">
            <a:spAutoFit/>
          </a:bodyPr>
          <a:lstStyle/>
          <a:p>
            <a:r>
              <a:rPr kumimoji="1" lang="ja-JP" altLang="en-US"/>
              <a:t>発注</a:t>
            </a:r>
          </a:p>
        </p:txBody>
      </p:sp>
      <p:sp>
        <p:nvSpPr>
          <p:cNvPr id="12" name="テキスト ボックス 11">
            <a:extLst>
              <a:ext uri="{FF2B5EF4-FFF2-40B4-BE49-F238E27FC236}">
                <a16:creationId xmlns:a16="http://schemas.microsoft.com/office/drawing/2014/main" id="{7DF5CCCD-3981-AD41-860E-2B30B1CEB63C}"/>
              </a:ext>
            </a:extLst>
          </p:cNvPr>
          <p:cNvSpPr txBox="1"/>
          <p:nvPr/>
        </p:nvSpPr>
        <p:spPr>
          <a:xfrm>
            <a:off x="3499193" y="3987443"/>
            <a:ext cx="646331" cy="369332"/>
          </a:xfrm>
          <a:prstGeom prst="rect">
            <a:avLst/>
          </a:prstGeom>
          <a:noFill/>
        </p:spPr>
        <p:txBody>
          <a:bodyPr wrap="none" rtlCol="0">
            <a:spAutoFit/>
          </a:bodyPr>
          <a:lstStyle/>
          <a:p>
            <a:r>
              <a:rPr kumimoji="1" lang="ja-JP" altLang="en-US"/>
              <a:t>配送</a:t>
            </a:r>
          </a:p>
        </p:txBody>
      </p:sp>
      <p:sp>
        <p:nvSpPr>
          <p:cNvPr id="13" name="テキスト ボックス 12">
            <a:extLst>
              <a:ext uri="{FF2B5EF4-FFF2-40B4-BE49-F238E27FC236}">
                <a16:creationId xmlns:a16="http://schemas.microsoft.com/office/drawing/2014/main" id="{7F834473-2704-F342-8C0F-3AE3810E3294}"/>
              </a:ext>
            </a:extLst>
          </p:cNvPr>
          <p:cNvSpPr txBox="1"/>
          <p:nvPr/>
        </p:nvSpPr>
        <p:spPr>
          <a:xfrm>
            <a:off x="4373182" y="4722577"/>
            <a:ext cx="864339" cy="369332"/>
          </a:xfrm>
          <a:prstGeom prst="rect">
            <a:avLst/>
          </a:prstGeom>
          <a:noFill/>
        </p:spPr>
        <p:txBody>
          <a:bodyPr wrap="none" rtlCol="0">
            <a:spAutoFit/>
          </a:bodyPr>
          <a:lstStyle/>
          <a:p>
            <a:r>
              <a:rPr kumimoji="1" lang="ja-JP" altLang="en-US"/>
              <a:t>支払い</a:t>
            </a:r>
          </a:p>
        </p:txBody>
      </p:sp>
      <p:sp>
        <p:nvSpPr>
          <p:cNvPr id="14" name="テキスト ボックス 13">
            <a:extLst>
              <a:ext uri="{FF2B5EF4-FFF2-40B4-BE49-F238E27FC236}">
                <a16:creationId xmlns:a16="http://schemas.microsoft.com/office/drawing/2014/main" id="{CF536743-D612-9546-B847-F7737F1C4881}"/>
              </a:ext>
            </a:extLst>
          </p:cNvPr>
          <p:cNvSpPr txBox="1"/>
          <p:nvPr/>
        </p:nvSpPr>
        <p:spPr>
          <a:xfrm>
            <a:off x="79290" y="3726383"/>
            <a:ext cx="1346844" cy="369332"/>
          </a:xfrm>
          <a:prstGeom prst="rect">
            <a:avLst/>
          </a:prstGeom>
          <a:noFill/>
        </p:spPr>
        <p:txBody>
          <a:bodyPr wrap="none" rtlCol="0">
            <a:spAutoFit/>
          </a:bodyPr>
          <a:lstStyle/>
          <a:p>
            <a:r>
              <a:rPr lang="ja-JP" altLang="en-US" b="1"/>
              <a:t>課税事業者</a:t>
            </a:r>
            <a:endParaRPr kumimoji="1" lang="ja-JP" altLang="en-US"/>
          </a:p>
        </p:txBody>
      </p:sp>
      <p:sp>
        <p:nvSpPr>
          <p:cNvPr id="15" name="テキスト ボックス 14">
            <a:extLst>
              <a:ext uri="{FF2B5EF4-FFF2-40B4-BE49-F238E27FC236}">
                <a16:creationId xmlns:a16="http://schemas.microsoft.com/office/drawing/2014/main" id="{066EEBCC-6064-E54D-9B3F-6083262AA099}"/>
              </a:ext>
            </a:extLst>
          </p:cNvPr>
          <p:cNvSpPr txBox="1"/>
          <p:nvPr/>
        </p:nvSpPr>
        <p:spPr>
          <a:xfrm>
            <a:off x="7788256" y="3749621"/>
            <a:ext cx="1346844" cy="369332"/>
          </a:xfrm>
          <a:prstGeom prst="rect">
            <a:avLst/>
          </a:prstGeom>
          <a:noFill/>
        </p:spPr>
        <p:txBody>
          <a:bodyPr wrap="none" rtlCol="0">
            <a:spAutoFit/>
          </a:bodyPr>
          <a:lstStyle/>
          <a:p>
            <a:r>
              <a:rPr lang="ja-JP" altLang="en-US" b="1"/>
              <a:t>課税事業者</a:t>
            </a:r>
            <a:endParaRPr kumimoji="1" lang="ja-JP" altLang="en-US"/>
          </a:p>
        </p:txBody>
      </p:sp>
      <p:sp>
        <p:nvSpPr>
          <p:cNvPr id="16" name="テキスト ボックス 15">
            <a:extLst>
              <a:ext uri="{FF2B5EF4-FFF2-40B4-BE49-F238E27FC236}">
                <a16:creationId xmlns:a16="http://schemas.microsoft.com/office/drawing/2014/main" id="{842B5907-9C29-BF46-B7DF-8302D460DA5A}"/>
              </a:ext>
            </a:extLst>
          </p:cNvPr>
          <p:cNvSpPr txBox="1"/>
          <p:nvPr/>
        </p:nvSpPr>
        <p:spPr>
          <a:xfrm>
            <a:off x="6905580" y="4581128"/>
            <a:ext cx="1338828" cy="369332"/>
          </a:xfrm>
          <a:prstGeom prst="rect">
            <a:avLst/>
          </a:prstGeom>
          <a:noFill/>
        </p:spPr>
        <p:txBody>
          <a:bodyPr wrap="none" rtlCol="0">
            <a:spAutoFit/>
          </a:bodyPr>
          <a:lstStyle/>
          <a:p>
            <a:r>
              <a:rPr lang="ja-JP" altLang="en-US"/>
              <a:t>受領担当者</a:t>
            </a:r>
            <a:endParaRPr kumimoji="1" lang="ja-JP" altLang="en-US"/>
          </a:p>
        </p:txBody>
      </p:sp>
      <p:sp>
        <p:nvSpPr>
          <p:cNvPr id="17" name="テキスト ボックス 16">
            <a:extLst>
              <a:ext uri="{FF2B5EF4-FFF2-40B4-BE49-F238E27FC236}">
                <a16:creationId xmlns:a16="http://schemas.microsoft.com/office/drawing/2014/main" id="{4872B9F0-9626-A741-8947-72B805FEC7E6}"/>
              </a:ext>
            </a:extLst>
          </p:cNvPr>
          <p:cNvSpPr txBox="1"/>
          <p:nvPr/>
        </p:nvSpPr>
        <p:spPr>
          <a:xfrm>
            <a:off x="79290" y="991164"/>
            <a:ext cx="4261103" cy="369332"/>
          </a:xfrm>
          <a:prstGeom prst="rect">
            <a:avLst/>
          </a:prstGeom>
          <a:noFill/>
        </p:spPr>
        <p:txBody>
          <a:bodyPr wrap="none" rtlCol="0">
            <a:spAutoFit/>
          </a:bodyPr>
          <a:lstStyle/>
          <a:p>
            <a:r>
              <a:rPr lang="ja-JP" altLang="en-US"/>
              <a:t>電子インボイスが</a:t>
            </a:r>
            <a:r>
              <a:rPr kumimoji="1" lang="ja-JP" altLang="en-US"/>
              <a:t>満たすべき業務プロセス</a:t>
            </a:r>
          </a:p>
        </p:txBody>
      </p:sp>
    </p:spTree>
    <p:extLst>
      <p:ext uri="{BB962C8B-B14F-4D97-AF65-F5344CB8AC3E}">
        <p14:creationId xmlns:p14="http://schemas.microsoft.com/office/powerpoint/2010/main" val="1566043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正方形/長方形 33">
            <a:extLst>
              <a:ext uri="{FF2B5EF4-FFF2-40B4-BE49-F238E27FC236}">
                <a16:creationId xmlns:a16="http://schemas.microsoft.com/office/drawing/2014/main" id="{8C130CA4-1A84-1F46-A2A9-16D1FFB29E7B}"/>
              </a:ext>
            </a:extLst>
          </p:cNvPr>
          <p:cNvSpPr/>
          <p:nvPr/>
        </p:nvSpPr>
        <p:spPr>
          <a:xfrm>
            <a:off x="0" y="149364"/>
            <a:ext cx="9135100" cy="707886"/>
          </a:xfrm>
          <a:prstGeom prst="rect">
            <a:avLst/>
          </a:prstGeom>
        </p:spPr>
        <p:txBody>
          <a:bodyPr wrap="square">
            <a:spAutoFit/>
          </a:bodyPr>
          <a:lstStyle/>
          <a:p>
            <a:r>
              <a:rPr lang="en-US" altLang="ja-JP" sz="1600" dirty="0">
                <a:latin typeface="+mj-lt"/>
              </a:rPr>
              <a:t>EN 16931-1 Electronic invoicing – Part 1: Semantic data model of the core elements of an electronic invoice</a:t>
            </a:r>
          </a:p>
          <a:p>
            <a:r>
              <a:rPr lang="en-US" altLang="ja-JP" sz="2400" dirty="0">
                <a:latin typeface="+mj-lt"/>
              </a:rPr>
              <a:t> 5.2 Business process requirements supported</a:t>
            </a:r>
            <a:endParaRPr lang="ja-JP" altLang="en-US" sz="2400">
              <a:latin typeface="+mj-lt"/>
            </a:endParaRPr>
          </a:p>
        </p:txBody>
      </p:sp>
      <p:pic>
        <p:nvPicPr>
          <p:cNvPr id="3" name="図 2" descr="スクリーンショットの画面&#10;&#10;自動的に生成された説明">
            <a:extLst>
              <a:ext uri="{FF2B5EF4-FFF2-40B4-BE49-F238E27FC236}">
                <a16:creationId xmlns:a16="http://schemas.microsoft.com/office/drawing/2014/main" id="{F19D5ADC-6CE8-6D4B-B0A1-E85BFC50574E}"/>
              </a:ext>
            </a:extLst>
          </p:cNvPr>
          <p:cNvPicPr>
            <a:picLocks noChangeAspect="1"/>
          </p:cNvPicPr>
          <p:nvPr/>
        </p:nvPicPr>
        <p:blipFill>
          <a:blip r:embed="rId3"/>
          <a:stretch>
            <a:fillRect/>
          </a:stretch>
        </p:blipFill>
        <p:spPr>
          <a:xfrm>
            <a:off x="604719" y="943567"/>
            <a:ext cx="7934561" cy="5293745"/>
          </a:xfrm>
          <a:prstGeom prst="rect">
            <a:avLst/>
          </a:prstGeom>
        </p:spPr>
      </p:pic>
      <p:sp>
        <p:nvSpPr>
          <p:cNvPr id="5" name="テキスト ボックス 4">
            <a:extLst>
              <a:ext uri="{FF2B5EF4-FFF2-40B4-BE49-F238E27FC236}">
                <a16:creationId xmlns:a16="http://schemas.microsoft.com/office/drawing/2014/main" id="{6EE78CD7-7A2E-5E4B-BEBF-FE9FAE19B93E}"/>
              </a:ext>
            </a:extLst>
          </p:cNvPr>
          <p:cNvSpPr txBox="1"/>
          <p:nvPr/>
        </p:nvSpPr>
        <p:spPr>
          <a:xfrm>
            <a:off x="1469058" y="5291916"/>
            <a:ext cx="1338828" cy="369332"/>
          </a:xfrm>
          <a:prstGeom prst="rect">
            <a:avLst/>
          </a:prstGeom>
          <a:noFill/>
        </p:spPr>
        <p:txBody>
          <a:bodyPr wrap="none" rtlCol="0">
            <a:spAutoFit/>
          </a:bodyPr>
          <a:lstStyle/>
          <a:p>
            <a:r>
              <a:rPr lang="ja-JP" altLang="en-US"/>
              <a:t>入金担当者</a:t>
            </a:r>
            <a:endParaRPr kumimoji="1" lang="ja-JP" altLang="en-US"/>
          </a:p>
        </p:txBody>
      </p:sp>
      <p:sp>
        <p:nvSpPr>
          <p:cNvPr id="6" name="テキスト ボックス 5">
            <a:extLst>
              <a:ext uri="{FF2B5EF4-FFF2-40B4-BE49-F238E27FC236}">
                <a16:creationId xmlns:a16="http://schemas.microsoft.com/office/drawing/2014/main" id="{186742DA-39D4-2341-9680-74267959EC9B}"/>
              </a:ext>
            </a:extLst>
          </p:cNvPr>
          <p:cNvSpPr txBox="1"/>
          <p:nvPr/>
        </p:nvSpPr>
        <p:spPr>
          <a:xfrm>
            <a:off x="1018342" y="3698504"/>
            <a:ext cx="1338828" cy="369332"/>
          </a:xfrm>
          <a:prstGeom prst="rect">
            <a:avLst/>
          </a:prstGeom>
          <a:noFill/>
        </p:spPr>
        <p:txBody>
          <a:bodyPr wrap="none" rtlCol="0">
            <a:spAutoFit/>
          </a:bodyPr>
          <a:lstStyle/>
          <a:p>
            <a:r>
              <a:rPr kumimoji="1" lang="ja-JP" altLang="en-US"/>
              <a:t>販売担当者</a:t>
            </a:r>
          </a:p>
        </p:txBody>
      </p:sp>
      <p:sp>
        <p:nvSpPr>
          <p:cNvPr id="7" name="テキスト ボックス 6">
            <a:extLst>
              <a:ext uri="{FF2B5EF4-FFF2-40B4-BE49-F238E27FC236}">
                <a16:creationId xmlns:a16="http://schemas.microsoft.com/office/drawing/2014/main" id="{FB9CCFF0-475C-A341-A82C-AE747943A7CB}"/>
              </a:ext>
            </a:extLst>
          </p:cNvPr>
          <p:cNvSpPr txBox="1"/>
          <p:nvPr/>
        </p:nvSpPr>
        <p:spPr>
          <a:xfrm>
            <a:off x="1018342" y="3159496"/>
            <a:ext cx="1338828" cy="369332"/>
          </a:xfrm>
          <a:prstGeom prst="rect">
            <a:avLst/>
          </a:prstGeom>
          <a:noFill/>
        </p:spPr>
        <p:txBody>
          <a:bodyPr wrap="none" rtlCol="0">
            <a:spAutoFit/>
          </a:bodyPr>
          <a:lstStyle/>
          <a:p>
            <a:r>
              <a:rPr lang="ja-JP" altLang="en-US"/>
              <a:t>購入担当者</a:t>
            </a:r>
            <a:endParaRPr kumimoji="1" lang="ja-JP" altLang="en-US"/>
          </a:p>
        </p:txBody>
      </p:sp>
      <p:sp>
        <p:nvSpPr>
          <p:cNvPr id="8" name="テキスト ボックス 7">
            <a:extLst>
              <a:ext uri="{FF2B5EF4-FFF2-40B4-BE49-F238E27FC236}">
                <a16:creationId xmlns:a16="http://schemas.microsoft.com/office/drawing/2014/main" id="{D8BD8723-30D2-D646-A479-FB438EA16088}"/>
              </a:ext>
            </a:extLst>
          </p:cNvPr>
          <p:cNvSpPr txBox="1"/>
          <p:nvPr/>
        </p:nvSpPr>
        <p:spPr>
          <a:xfrm>
            <a:off x="1469058" y="1434783"/>
            <a:ext cx="1338828" cy="369332"/>
          </a:xfrm>
          <a:prstGeom prst="rect">
            <a:avLst/>
          </a:prstGeom>
          <a:noFill/>
        </p:spPr>
        <p:txBody>
          <a:bodyPr wrap="none" rtlCol="0">
            <a:spAutoFit/>
          </a:bodyPr>
          <a:lstStyle/>
          <a:p>
            <a:r>
              <a:rPr lang="ja-JP" altLang="en-US"/>
              <a:t>受領担当者</a:t>
            </a:r>
            <a:endParaRPr kumimoji="1" lang="ja-JP" altLang="en-US"/>
          </a:p>
        </p:txBody>
      </p:sp>
      <p:sp>
        <p:nvSpPr>
          <p:cNvPr id="9" name="テキスト ボックス 8">
            <a:extLst>
              <a:ext uri="{FF2B5EF4-FFF2-40B4-BE49-F238E27FC236}">
                <a16:creationId xmlns:a16="http://schemas.microsoft.com/office/drawing/2014/main" id="{2D72785E-5310-2E48-9A44-43EA8FD1012A}"/>
              </a:ext>
            </a:extLst>
          </p:cNvPr>
          <p:cNvSpPr txBox="1"/>
          <p:nvPr/>
        </p:nvSpPr>
        <p:spPr>
          <a:xfrm>
            <a:off x="309127" y="4009927"/>
            <a:ext cx="646331" cy="369332"/>
          </a:xfrm>
          <a:prstGeom prst="rect">
            <a:avLst/>
          </a:prstGeom>
          <a:noFill/>
        </p:spPr>
        <p:txBody>
          <a:bodyPr wrap="none" rtlCol="0">
            <a:spAutoFit/>
          </a:bodyPr>
          <a:lstStyle/>
          <a:p>
            <a:r>
              <a:rPr lang="ja-JP" altLang="en-US"/>
              <a:t>売手</a:t>
            </a:r>
            <a:endParaRPr kumimoji="1" lang="ja-JP" altLang="en-US"/>
          </a:p>
        </p:txBody>
      </p:sp>
      <p:sp>
        <p:nvSpPr>
          <p:cNvPr id="10" name="テキスト ボックス 9">
            <a:extLst>
              <a:ext uri="{FF2B5EF4-FFF2-40B4-BE49-F238E27FC236}">
                <a16:creationId xmlns:a16="http://schemas.microsoft.com/office/drawing/2014/main" id="{603474C5-772A-1940-86E5-149566EB20DD}"/>
              </a:ext>
            </a:extLst>
          </p:cNvPr>
          <p:cNvSpPr txBox="1"/>
          <p:nvPr/>
        </p:nvSpPr>
        <p:spPr>
          <a:xfrm>
            <a:off x="309127" y="1415060"/>
            <a:ext cx="646331" cy="369332"/>
          </a:xfrm>
          <a:prstGeom prst="rect">
            <a:avLst/>
          </a:prstGeom>
          <a:noFill/>
        </p:spPr>
        <p:txBody>
          <a:bodyPr wrap="none" rtlCol="0">
            <a:spAutoFit/>
          </a:bodyPr>
          <a:lstStyle/>
          <a:p>
            <a:r>
              <a:rPr kumimoji="1" lang="ja-JP" altLang="en-US"/>
              <a:t>顧客</a:t>
            </a:r>
          </a:p>
        </p:txBody>
      </p:sp>
      <p:sp>
        <p:nvSpPr>
          <p:cNvPr id="4" name="テキスト ボックス 3">
            <a:extLst>
              <a:ext uri="{FF2B5EF4-FFF2-40B4-BE49-F238E27FC236}">
                <a16:creationId xmlns:a16="http://schemas.microsoft.com/office/drawing/2014/main" id="{430A1ADC-A0E0-DC48-ACC1-FFC0D46DD1E4}"/>
              </a:ext>
            </a:extLst>
          </p:cNvPr>
          <p:cNvSpPr txBox="1"/>
          <p:nvPr/>
        </p:nvSpPr>
        <p:spPr>
          <a:xfrm>
            <a:off x="2615423" y="3329172"/>
            <a:ext cx="877163" cy="369332"/>
          </a:xfrm>
          <a:prstGeom prst="rect">
            <a:avLst/>
          </a:prstGeom>
          <a:noFill/>
        </p:spPr>
        <p:txBody>
          <a:bodyPr wrap="none" rtlCol="0">
            <a:spAutoFit/>
          </a:bodyPr>
          <a:lstStyle/>
          <a:p>
            <a:r>
              <a:rPr kumimoji="1" lang="ja-JP" altLang="en-US"/>
              <a:t>契約書</a:t>
            </a:r>
          </a:p>
        </p:txBody>
      </p:sp>
      <p:sp>
        <p:nvSpPr>
          <p:cNvPr id="12" name="テキスト ボックス 11">
            <a:extLst>
              <a:ext uri="{FF2B5EF4-FFF2-40B4-BE49-F238E27FC236}">
                <a16:creationId xmlns:a16="http://schemas.microsoft.com/office/drawing/2014/main" id="{63F0E9C9-E46C-534D-B495-C0615C229D6E}"/>
              </a:ext>
            </a:extLst>
          </p:cNvPr>
          <p:cNvSpPr txBox="1"/>
          <p:nvPr/>
        </p:nvSpPr>
        <p:spPr>
          <a:xfrm>
            <a:off x="3750839" y="3344416"/>
            <a:ext cx="877163" cy="369332"/>
          </a:xfrm>
          <a:prstGeom prst="rect">
            <a:avLst/>
          </a:prstGeom>
          <a:noFill/>
        </p:spPr>
        <p:txBody>
          <a:bodyPr wrap="none" rtlCol="0">
            <a:spAutoFit/>
          </a:bodyPr>
          <a:lstStyle/>
          <a:p>
            <a:r>
              <a:rPr lang="ja-JP" altLang="en-US"/>
              <a:t>注文書</a:t>
            </a:r>
            <a:endParaRPr kumimoji="1" lang="ja-JP" altLang="en-US"/>
          </a:p>
        </p:txBody>
      </p:sp>
      <p:sp>
        <p:nvSpPr>
          <p:cNvPr id="13" name="テキスト ボックス 12">
            <a:extLst>
              <a:ext uri="{FF2B5EF4-FFF2-40B4-BE49-F238E27FC236}">
                <a16:creationId xmlns:a16="http://schemas.microsoft.com/office/drawing/2014/main" id="{D55227F9-9E72-7F4D-AAC6-19FF4BDFF374}"/>
              </a:ext>
            </a:extLst>
          </p:cNvPr>
          <p:cNvSpPr txBox="1"/>
          <p:nvPr/>
        </p:nvSpPr>
        <p:spPr>
          <a:xfrm>
            <a:off x="6190354" y="3331439"/>
            <a:ext cx="1192955" cy="369332"/>
          </a:xfrm>
          <a:prstGeom prst="rect">
            <a:avLst/>
          </a:prstGeom>
          <a:noFill/>
        </p:spPr>
        <p:txBody>
          <a:bodyPr wrap="none" rtlCol="0">
            <a:spAutoFit/>
          </a:bodyPr>
          <a:lstStyle/>
          <a:p>
            <a:r>
              <a:rPr kumimoji="1" lang="ja-JP" altLang="en-US"/>
              <a:t>インボイス</a:t>
            </a:r>
          </a:p>
        </p:txBody>
      </p:sp>
      <p:sp>
        <p:nvSpPr>
          <p:cNvPr id="15" name="テキスト ボックス 14">
            <a:extLst>
              <a:ext uri="{FF2B5EF4-FFF2-40B4-BE49-F238E27FC236}">
                <a16:creationId xmlns:a16="http://schemas.microsoft.com/office/drawing/2014/main" id="{5FCC07FD-44DB-5F45-A5A5-E30B51301DF7}"/>
              </a:ext>
            </a:extLst>
          </p:cNvPr>
          <p:cNvSpPr txBox="1"/>
          <p:nvPr/>
        </p:nvSpPr>
        <p:spPr>
          <a:xfrm>
            <a:off x="4211960" y="4737918"/>
            <a:ext cx="1725152" cy="923330"/>
          </a:xfrm>
          <a:prstGeom prst="rect">
            <a:avLst/>
          </a:prstGeom>
          <a:noFill/>
        </p:spPr>
        <p:txBody>
          <a:bodyPr wrap="none" rtlCol="0">
            <a:spAutoFit/>
          </a:bodyPr>
          <a:lstStyle/>
          <a:p>
            <a:r>
              <a:rPr kumimoji="1" lang="ja-JP" altLang="en-US"/>
              <a:t>配送</a:t>
            </a:r>
            <a:endParaRPr kumimoji="1" lang="en-US" altLang="ja-JP" dirty="0"/>
          </a:p>
          <a:p>
            <a:r>
              <a:rPr kumimoji="1" lang="ja-JP" altLang="en-US"/>
              <a:t>商品</a:t>
            </a:r>
            <a:r>
              <a:rPr kumimoji="1" lang="en-US" altLang="ja-JP" dirty="0"/>
              <a:t>/</a:t>
            </a:r>
            <a:r>
              <a:rPr kumimoji="1" lang="ja-JP" altLang="en-US"/>
              <a:t>サービ</a:t>
            </a:r>
            <a:r>
              <a:rPr lang="ja-JP" altLang="en-US"/>
              <a:t>ス</a:t>
            </a:r>
            <a:r>
              <a:rPr lang="en-US" altLang="ja-JP" dirty="0"/>
              <a:t>/</a:t>
            </a:r>
          </a:p>
          <a:p>
            <a:r>
              <a:rPr kumimoji="1" lang="ja-JP" altLang="en-US"/>
              <a:t>労働を提供する</a:t>
            </a:r>
          </a:p>
        </p:txBody>
      </p:sp>
      <p:sp>
        <p:nvSpPr>
          <p:cNvPr id="16" name="テキスト ボックス 15">
            <a:extLst>
              <a:ext uri="{FF2B5EF4-FFF2-40B4-BE49-F238E27FC236}">
                <a16:creationId xmlns:a16="http://schemas.microsoft.com/office/drawing/2014/main" id="{40050F75-5534-8146-AF63-3BFE2957B7C8}"/>
              </a:ext>
            </a:extLst>
          </p:cNvPr>
          <p:cNvSpPr txBox="1"/>
          <p:nvPr/>
        </p:nvSpPr>
        <p:spPr>
          <a:xfrm>
            <a:off x="6732118" y="2132856"/>
            <a:ext cx="864339" cy="369332"/>
          </a:xfrm>
          <a:prstGeom prst="rect">
            <a:avLst/>
          </a:prstGeom>
          <a:noFill/>
        </p:spPr>
        <p:txBody>
          <a:bodyPr wrap="none" rtlCol="0">
            <a:spAutoFit/>
          </a:bodyPr>
          <a:lstStyle/>
          <a:p>
            <a:r>
              <a:rPr kumimoji="1" lang="ja-JP" altLang="en-US"/>
              <a:t>支払い</a:t>
            </a:r>
          </a:p>
        </p:txBody>
      </p:sp>
      <p:sp>
        <p:nvSpPr>
          <p:cNvPr id="2" name="テキスト ボックス 1">
            <a:extLst>
              <a:ext uri="{FF2B5EF4-FFF2-40B4-BE49-F238E27FC236}">
                <a16:creationId xmlns:a16="http://schemas.microsoft.com/office/drawing/2014/main" id="{6DBE4B24-9296-0149-847F-6801CFA47A60}"/>
              </a:ext>
            </a:extLst>
          </p:cNvPr>
          <p:cNvSpPr txBox="1"/>
          <p:nvPr/>
        </p:nvSpPr>
        <p:spPr>
          <a:xfrm>
            <a:off x="1070721" y="1124744"/>
            <a:ext cx="6242415" cy="369332"/>
          </a:xfrm>
          <a:prstGeom prst="rect">
            <a:avLst/>
          </a:prstGeom>
          <a:noFill/>
        </p:spPr>
        <p:txBody>
          <a:bodyPr wrap="none" rtlCol="0">
            <a:spAutoFit/>
          </a:bodyPr>
          <a:lstStyle/>
          <a:p>
            <a:r>
              <a:rPr lang="ja-JP" altLang="en-US"/>
              <a:t>契約に基づく、注文書に対する配送についてのインボイス（</a:t>
            </a:r>
            <a:r>
              <a:rPr lang="en-US" altLang="ja-JP" dirty="0"/>
              <a:t>P1)</a:t>
            </a:r>
            <a:endParaRPr kumimoji="1" lang="ja-JP" altLang="en-US"/>
          </a:p>
        </p:txBody>
      </p:sp>
      <p:sp>
        <p:nvSpPr>
          <p:cNvPr id="11" name="テキスト ボックス 10">
            <a:extLst>
              <a:ext uri="{FF2B5EF4-FFF2-40B4-BE49-F238E27FC236}">
                <a16:creationId xmlns:a16="http://schemas.microsoft.com/office/drawing/2014/main" id="{82D17D61-062D-2143-8887-AFCEE6999F75}"/>
              </a:ext>
            </a:extLst>
          </p:cNvPr>
          <p:cNvSpPr txBox="1"/>
          <p:nvPr/>
        </p:nvSpPr>
        <p:spPr>
          <a:xfrm>
            <a:off x="1979712" y="2163134"/>
            <a:ext cx="1107996" cy="369332"/>
          </a:xfrm>
          <a:prstGeom prst="rect">
            <a:avLst/>
          </a:prstGeom>
          <a:noFill/>
        </p:spPr>
        <p:txBody>
          <a:bodyPr wrap="none" rtlCol="0">
            <a:spAutoFit/>
          </a:bodyPr>
          <a:lstStyle/>
          <a:p>
            <a:r>
              <a:rPr lang="ja-JP" altLang="en-US"/>
              <a:t>契約締結</a:t>
            </a:r>
            <a:endParaRPr kumimoji="1" lang="ja-JP" altLang="en-US"/>
          </a:p>
        </p:txBody>
      </p:sp>
      <p:sp>
        <p:nvSpPr>
          <p:cNvPr id="17" name="テキスト ボックス 16">
            <a:extLst>
              <a:ext uri="{FF2B5EF4-FFF2-40B4-BE49-F238E27FC236}">
                <a16:creationId xmlns:a16="http://schemas.microsoft.com/office/drawing/2014/main" id="{25020B36-A8B3-B846-844C-E4BC33A1D4A9}"/>
              </a:ext>
            </a:extLst>
          </p:cNvPr>
          <p:cNvSpPr txBox="1"/>
          <p:nvPr/>
        </p:nvSpPr>
        <p:spPr>
          <a:xfrm>
            <a:off x="1979712" y="4699543"/>
            <a:ext cx="1107996" cy="369332"/>
          </a:xfrm>
          <a:prstGeom prst="rect">
            <a:avLst/>
          </a:prstGeom>
          <a:noFill/>
        </p:spPr>
        <p:txBody>
          <a:bodyPr wrap="none" rtlCol="0">
            <a:spAutoFit/>
          </a:bodyPr>
          <a:lstStyle/>
          <a:p>
            <a:r>
              <a:rPr lang="ja-JP" altLang="en-US"/>
              <a:t>契約締結</a:t>
            </a:r>
            <a:endParaRPr kumimoji="1" lang="ja-JP" altLang="en-US"/>
          </a:p>
        </p:txBody>
      </p:sp>
      <p:sp>
        <p:nvSpPr>
          <p:cNvPr id="18" name="テキスト ボックス 17">
            <a:extLst>
              <a:ext uri="{FF2B5EF4-FFF2-40B4-BE49-F238E27FC236}">
                <a16:creationId xmlns:a16="http://schemas.microsoft.com/office/drawing/2014/main" id="{8838E5A3-B9B5-7C45-AFA3-CE52B51A1216}"/>
              </a:ext>
            </a:extLst>
          </p:cNvPr>
          <p:cNvSpPr txBox="1"/>
          <p:nvPr/>
        </p:nvSpPr>
        <p:spPr>
          <a:xfrm>
            <a:off x="3087708" y="2175979"/>
            <a:ext cx="1503938" cy="369332"/>
          </a:xfrm>
          <a:prstGeom prst="rect">
            <a:avLst/>
          </a:prstGeom>
          <a:noFill/>
        </p:spPr>
        <p:txBody>
          <a:bodyPr wrap="none" rtlCol="0">
            <a:spAutoFit/>
          </a:bodyPr>
          <a:lstStyle/>
          <a:p>
            <a:r>
              <a:rPr lang="ja-JP" altLang="en-US"/>
              <a:t>注文書を送る</a:t>
            </a:r>
            <a:endParaRPr kumimoji="1" lang="ja-JP" altLang="en-US"/>
          </a:p>
        </p:txBody>
      </p:sp>
      <p:sp>
        <p:nvSpPr>
          <p:cNvPr id="19" name="テキスト ボックス 18">
            <a:extLst>
              <a:ext uri="{FF2B5EF4-FFF2-40B4-BE49-F238E27FC236}">
                <a16:creationId xmlns:a16="http://schemas.microsoft.com/office/drawing/2014/main" id="{4A837991-7F72-9548-82F0-3C01D64870FC}"/>
              </a:ext>
            </a:extLst>
          </p:cNvPr>
          <p:cNvSpPr txBox="1"/>
          <p:nvPr/>
        </p:nvSpPr>
        <p:spPr>
          <a:xfrm>
            <a:off x="2992533" y="4699543"/>
            <a:ext cx="1074333" cy="646331"/>
          </a:xfrm>
          <a:prstGeom prst="rect">
            <a:avLst/>
          </a:prstGeom>
          <a:noFill/>
        </p:spPr>
        <p:txBody>
          <a:bodyPr wrap="none" rtlCol="0">
            <a:spAutoFit/>
          </a:bodyPr>
          <a:lstStyle/>
          <a:p>
            <a:r>
              <a:rPr lang="ja-JP" altLang="en-US"/>
              <a:t>注文書を</a:t>
            </a:r>
            <a:endParaRPr lang="en-US" altLang="ja-JP" dirty="0"/>
          </a:p>
          <a:p>
            <a:r>
              <a:rPr lang="ja-JP" altLang="en-US"/>
              <a:t>受け取る</a:t>
            </a:r>
            <a:endParaRPr kumimoji="1" lang="ja-JP" altLang="en-US"/>
          </a:p>
        </p:txBody>
      </p:sp>
      <p:sp>
        <p:nvSpPr>
          <p:cNvPr id="20" name="テキスト ボックス 19">
            <a:extLst>
              <a:ext uri="{FF2B5EF4-FFF2-40B4-BE49-F238E27FC236}">
                <a16:creationId xmlns:a16="http://schemas.microsoft.com/office/drawing/2014/main" id="{3F7708B3-745B-6841-A489-854A6B48FC6D}"/>
              </a:ext>
            </a:extLst>
          </p:cNvPr>
          <p:cNvSpPr txBox="1"/>
          <p:nvPr/>
        </p:nvSpPr>
        <p:spPr>
          <a:xfrm>
            <a:off x="6484205" y="4214823"/>
            <a:ext cx="1832553" cy="369332"/>
          </a:xfrm>
          <a:prstGeom prst="rect">
            <a:avLst/>
          </a:prstGeom>
          <a:noFill/>
        </p:spPr>
        <p:txBody>
          <a:bodyPr wrap="none" rtlCol="0">
            <a:spAutoFit/>
          </a:bodyPr>
          <a:lstStyle/>
          <a:p>
            <a:r>
              <a:rPr lang="ja-JP" altLang="en-US"/>
              <a:t>インボイスを送る</a:t>
            </a:r>
            <a:endParaRPr kumimoji="1" lang="ja-JP" altLang="en-US"/>
          </a:p>
        </p:txBody>
      </p:sp>
      <p:sp>
        <p:nvSpPr>
          <p:cNvPr id="21" name="テキスト ボックス 20">
            <a:extLst>
              <a:ext uri="{FF2B5EF4-FFF2-40B4-BE49-F238E27FC236}">
                <a16:creationId xmlns:a16="http://schemas.microsoft.com/office/drawing/2014/main" id="{71970B41-ADCE-0A49-A984-FF254DB08F74}"/>
              </a:ext>
            </a:extLst>
          </p:cNvPr>
          <p:cNvSpPr txBox="1"/>
          <p:nvPr/>
        </p:nvSpPr>
        <p:spPr>
          <a:xfrm>
            <a:off x="4334004" y="2564904"/>
            <a:ext cx="1390124" cy="646331"/>
          </a:xfrm>
          <a:prstGeom prst="rect">
            <a:avLst/>
          </a:prstGeom>
          <a:noFill/>
        </p:spPr>
        <p:txBody>
          <a:bodyPr wrap="none" rtlCol="0">
            <a:spAutoFit/>
          </a:bodyPr>
          <a:lstStyle/>
          <a:p>
            <a:r>
              <a:rPr lang="ja-JP" altLang="en-US"/>
              <a:t>インボイスを</a:t>
            </a:r>
            <a:endParaRPr lang="en-US" altLang="ja-JP" dirty="0"/>
          </a:p>
          <a:p>
            <a:r>
              <a:rPr lang="ja-JP" altLang="en-US"/>
              <a:t>受け取る</a:t>
            </a:r>
            <a:endParaRPr kumimoji="1" lang="ja-JP" altLang="en-US"/>
          </a:p>
        </p:txBody>
      </p:sp>
      <p:sp>
        <p:nvSpPr>
          <p:cNvPr id="22" name="テキスト ボックス 21">
            <a:extLst>
              <a:ext uri="{FF2B5EF4-FFF2-40B4-BE49-F238E27FC236}">
                <a16:creationId xmlns:a16="http://schemas.microsoft.com/office/drawing/2014/main" id="{014D9A96-A840-B849-9EF7-1046805AA001}"/>
              </a:ext>
            </a:extLst>
          </p:cNvPr>
          <p:cNvSpPr txBox="1"/>
          <p:nvPr/>
        </p:nvSpPr>
        <p:spPr>
          <a:xfrm>
            <a:off x="6588224" y="5579948"/>
            <a:ext cx="1338828" cy="369332"/>
          </a:xfrm>
          <a:prstGeom prst="rect">
            <a:avLst/>
          </a:prstGeom>
          <a:noFill/>
        </p:spPr>
        <p:txBody>
          <a:bodyPr wrap="none" rtlCol="0">
            <a:spAutoFit/>
          </a:bodyPr>
          <a:lstStyle/>
          <a:p>
            <a:r>
              <a:rPr kumimoji="1" lang="ja-JP" altLang="en-US"/>
              <a:t>代金の受領</a:t>
            </a:r>
          </a:p>
        </p:txBody>
      </p:sp>
    </p:spTree>
    <p:extLst>
      <p:ext uri="{BB962C8B-B14F-4D97-AF65-F5344CB8AC3E}">
        <p14:creationId xmlns:p14="http://schemas.microsoft.com/office/powerpoint/2010/main" val="3174098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2604BE2-24AB-C748-AEA7-952AFAE05957}"/>
              </a:ext>
            </a:extLst>
          </p:cNvPr>
          <p:cNvSpPr/>
          <p:nvPr/>
        </p:nvSpPr>
        <p:spPr>
          <a:xfrm>
            <a:off x="179512" y="1196752"/>
            <a:ext cx="8712968" cy="4062651"/>
          </a:xfrm>
          <a:prstGeom prst="rect">
            <a:avLst/>
          </a:prstGeom>
        </p:spPr>
        <p:txBody>
          <a:bodyPr wrap="square">
            <a:spAutoFit/>
          </a:bodyPr>
          <a:lstStyle/>
          <a:p>
            <a:pPr algn="r"/>
            <a:r>
              <a:rPr lang="en-US" altLang="ja-JP" dirty="0">
                <a:latin typeface="+mn-ea"/>
              </a:rPr>
              <a:t>XBRL JAPAN </a:t>
            </a:r>
            <a:r>
              <a:rPr lang="zh-TW" altLang="ja-JP" dirty="0">
                <a:latin typeface="MS PGothic" panose="020B0600070205080204" pitchFamily="34" charset="-128"/>
                <a:ea typeface="MS PGothic" panose="020B0600070205080204" pitchFamily="34" charset="-128"/>
              </a:rPr>
              <a:t>顧問　三分一信之</a:t>
            </a:r>
            <a:endParaRPr lang="ja-JP" altLang="ja-JP">
              <a:latin typeface="MS PGothic" panose="020B0600070205080204" pitchFamily="34" charset="-128"/>
              <a:ea typeface="MS PGothic" panose="020B0600070205080204" pitchFamily="34" charset="-128"/>
            </a:endParaRPr>
          </a:p>
          <a:p>
            <a:pPr algn="r"/>
            <a:r>
              <a:rPr lang="zh-TW" altLang="ja-JP" sz="1400" dirty="0">
                <a:latin typeface="MS PGothic" panose="020B0600070205080204" pitchFamily="34" charset="-128"/>
                <a:ea typeface="MS PGothic" panose="020B0600070205080204" pitchFamily="34" charset="-128"/>
              </a:rPr>
              <a:t>三分一技術士事務所　所長</a:t>
            </a:r>
            <a:endParaRPr lang="ja-JP" altLang="ja-JP" sz="1400">
              <a:latin typeface="MS PGothic" panose="020B0600070205080204" pitchFamily="34" charset="-128"/>
              <a:ea typeface="MS PGothic" panose="020B0600070205080204" pitchFamily="34" charset="-128"/>
            </a:endParaRPr>
          </a:p>
          <a:p>
            <a:pPr algn="r"/>
            <a:r>
              <a:rPr lang="en-US" altLang="ja-JP" sz="1400" dirty="0">
                <a:latin typeface="+mj-ea"/>
                <a:ea typeface="+mj-ea"/>
              </a:rPr>
              <a:t>ISO/TC 295 Audit data services </a:t>
            </a:r>
            <a:r>
              <a:rPr lang="ja-JP" altLang="ja-JP" sz="1400">
                <a:latin typeface="+mj-ea"/>
                <a:ea typeface="+mj-ea"/>
              </a:rPr>
              <a:t>日本代表委員</a:t>
            </a:r>
          </a:p>
          <a:p>
            <a:pPr algn="r"/>
            <a:r>
              <a:rPr lang="ja-JP" altLang="ja-JP" sz="1400">
                <a:latin typeface="+mj-ea"/>
                <a:ea typeface="+mj-ea"/>
              </a:rPr>
              <a:t>元　東京大学大学院　情報学環　特任教授</a:t>
            </a:r>
          </a:p>
          <a:p>
            <a:pPr algn="r"/>
            <a:r>
              <a:rPr lang="en-US" altLang="ja-JP" dirty="0">
                <a:latin typeface="+mj-ea"/>
                <a:ea typeface="+mj-ea"/>
              </a:rPr>
              <a:t>XBRL </a:t>
            </a:r>
            <a:r>
              <a:rPr lang="en-US" altLang="ja-JP" dirty="0">
                <a:latin typeface="+mn-ea"/>
              </a:rPr>
              <a:t>JAPAN </a:t>
            </a:r>
            <a:r>
              <a:rPr lang="zh-TW" altLang="ja-JP" dirty="0">
                <a:latin typeface="MS PGothic" panose="020B0600070205080204" pitchFamily="34" charset="-128"/>
                <a:ea typeface="MS PGothic" panose="020B0600070205080204" pitchFamily="34" charset="-128"/>
              </a:rPr>
              <a:t>企画委員会</a:t>
            </a:r>
            <a:endParaRPr lang="ja-JP" altLang="ja-JP">
              <a:latin typeface="MS PGothic" panose="020B0600070205080204" pitchFamily="34" charset="-128"/>
              <a:ea typeface="MS PGothic" panose="020B0600070205080204" pitchFamily="34" charset="-128"/>
            </a:endParaRPr>
          </a:p>
          <a:p>
            <a:pPr algn="r"/>
            <a:endParaRPr lang="ja-JP" altLang="ja-JP" sz="2000" kern="100">
              <a:latin typeface="+mn-ea"/>
              <a:cs typeface="Times New Roman" panose="02020603050405020304" pitchFamily="18" charset="0"/>
            </a:endParaRPr>
          </a:p>
          <a:p>
            <a:pPr indent="12700" algn="just"/>
            <a:r>
              <a:rPr lang="ja-JP" altLang="ja-JP" sz="2000" kern="100">
                <a:latin typeface="+mn-ea"/>
                <a:cs typeface="Times New Roman" panose="02020603050405020304" pitchFamily="18" charset="0"/>
              </a:rPr>
              <a:t>電子インボイスの推進について、財務会計に係る国際標準の適用と推進を実施してきた</a:t>
            </a:r>
            <a:r>
              <a:rPr lang="en-US" altLang="ja-JP" sz="2000" kern="100" dirty="0">
                <a:latin typeface="+mn-ea"/>
                <a:cs typeface="Times New Roman" panose="02020603050405020304" pitchFamily="18" charset="0"/>
              </a:rPr>
              <a:t>XBRL JAPAN</a:t>
            </a:r>
            <a:r>
              <a:rPr lang="ja-JP" altLang="ja-JP" sz="2000" kern="100">
                <a:latin typeface="+mn-ea"/>
                <a:cs typeface="Times New Roman" panose="02020603050405020304" pitchFamily="18" charset="0"/>
              </a:rPr>
              <a:t>として、次の３つの検討課題を提起させていただきます。</a:t>
            </a:r>
          </a:p>
          <a:p>
            <a:pPr algn="just"/>
            <a:r>
              <a:rPr lang="en-US" altLang="ja-JP" sz="2000" kern="100" dirty="0">
                <a:latin typeface="+mn-ea"/>
                <a:cs typeface="Times New Roman" panose="02020603050405020304" pitchFamily="18" charset="0"/>
              </a:rPr>
              <a:t> </a:t>
            </a:r>
            <a:endParaRPr lang="ja-JP" altLang="ja-JP" sz="2000" kern="100">
              <a:latin typeface="+mn-ea"/>
              <a:cs typeface="Times New Roman" panose="02020603050405020304" pitchFamily="18" charset="0"/>
            </a:endParaRPr>
          </a:p>
          <a:p>
            <a:pPr algn="just"/>
            <a:r>
              <a:rPr lang="ja-JP" altLang="ja-JP" sz="2000" kern="100">
                <a:latin typeface="+mn-ea"/>
                <a:cs typeface="Times New Roman" panose="02020603050405020304" pitchFamily="18" charset="0"/>
              </a:rPr>
              <a:t>１．電子インボイスの利用に係る定義と業務範囲の検討</a:t>
            </a:r>
            <a:endParaRPr lang="en-US" altLang="ja-JP" sz="2000" kern="100" dirty="0">
              <a:latin typeface="+mn-ea"/>
              <a:cs typeface="Times New Roman" panose="02020603050405020304" pitchFamily="18" charset="0"/>
            </a:endParaRPr>
          </a:p>
          <a:p>
            <a:pPr algn="just"/>
            <a:endParaRPr lang="ja-JP" altLang="ja-JP" sz="2000" kern="100">
              <a:latin typeface="+mn-ea"/>
              <a:cs typeface="Times New Roman" panose="02020603050405020304" pitchFamily="18" charset="0"/>
            </a:endParaRPr>
          </a:p>
          <a:p>
            <a:pPr algn="just"/>
            <a:r>
              <a:rPr lang="ja-JP" altLang="ja-JP" sz="2000" kern="100">
                <a:latin typeface="+mn-ea"/>
                <a:cs typeface="Times New Roman" panose="02020603050405020304" pitchFamily="18" charset="0"/>
              </a:rPr>
              <a:t>２．標準フォーマットとデータ流通に係る技術検討</a:t>
            </a:r>
            <a:endParaRPr lang="en-US" altLang="ja-JP" sz="2000" kern="100" dirty="0">
              <a:latin typeface="+mn-ea"/>
              <a:cs typeface="Times New Roman" panose="02020603050405020304" pitchFamily="18" charset="0"/>
            </a:endParaRPr>
          </a:p>
          <a:p>
            <a:pPr algn="just"/>
            <a:endParaRPr lang="ja-JP" altLang="ja-JP" sz="2000" kern="100">
              <a:latin typeface="+mn-ea"/>
              <a:cs typeface="Times New Roman" panose="02020603050405020304" pitchFamily="18" charset="0"/>
            </a:endParaRPr>
          </a:p>
          <a:p>
            <a:pPr algn="just"/>
            <a:r>
              <a:rPr lang="ja-JP" altLang="ja-JP" sz="2000" kern="100">
                <a:latin typeface="+mn-ea"/>
                <a:cs typeface="Times New Roman" panose="02020603050405020304" pitchFamily="18" charset="0"/>
              </a:rPr>
              <a:t>３．標準仕様の維持改訂等に係る運用検討</a:t>
            </a:r>
          </a:p>
        </p:txBody>
      </p:sp>
      <p:sp>
        <p:nvSpPr>
          <p:cNvPr id="2" name="タイトル 1">
            <a:extLst>
              <a:ext uri="{FF2B5EF4-FFF2-40B4-BE49-F238E27FC236}">
                <a16:creationId xmlns:a16="http://schemas.microsoft.com/office/drawing/2014/main" id="{C284F85F-8EBC-264D-BD88-098370541773}"/>
              </a:ext>
            </a:extLst>
          </p:cNvPr>
          <p:cNvSpPr>
            <a:spLocks noGrp="1"/>
          </p:cNvSpPr>
          <p:nvPr>
            <p:ph type="title"/>
          </p:nvPr>
        </p:nvSpPr>
        <p:spPr>
          <a:xfrm>
            <a:off x="457200" y="346646"/>
            <a:ext cx="8229600" cy="562074"/>
          </a:xfrm>
        </p:spPr>
        <p:txBody>
          <a:bodyPr/>
          <a:lstStyle/>
          <a:p>
            <a:r>
              <a:rPr lang="ja-JP" altLang="ja-JP" kern="100">
                <a:latin typeface="+mj-ea"/>
                <a:cs typeface="Times New Roman" panose="02020603050405020304" pitchFamily="18" charset="0"/>
              </a:rPr>
              <a:t>電子インボイスの推進に対する</a:t>
            </a:r>
            <a:br>
              <a:rPr lang="ja-JP" altLang="ja-JP" sz="1200" kern="100">
                <a:latin typeface="+mj-ea"/>
                <a:cs typeface="Times New Roman" panose="02020603050405020304" pitchFamily="18" charset="0"/>
              </a:rPr>
            </a:br>
            <a:r>
              <a:rPr lang="en-US" altLang="ja-JP" kern="100" dirty="0">
                <a:latin typeface="+mj-ea"/>
                <a:cs typeface="Times New Roman" panose="02020603050405020304" pitchFamily="18" charset="0"/>
              </a:rPr>
              <a:t>XBRL JAPAN</a:t>
            </a:r>
            <a:r>
              <a:rPr lang="ja-JP" altLang="ja-JP" kern="100">
                <a:latin typeface="+mj-ea"/>
                <a:cs typeface="Times New Roman" panose="02020603050405020304" pitchFamily="18" charset="0"/>
              </a:rPr>
              <a:t>からの提言</a:t>
            </a:r>
            <a:endParaRPr lang="ja-JP" altLang="en-US">
              <a:latin typeface="+mj-ea"/>
            </a:endParaRPr>
          </a:p>
        </p:txBody>
      </p:sp>
    </p:spTree>
    <p:extLst>
      <p:ext uri="{BB962C8B-B14F-4D97-AF65-F5344CB8AC3E}">
        <p14:creationId xmlns:p14="http://schemas.microsoft.com/office/powerpoint/2010/main" val="2363389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149FDC9-4F01-4D40-8C24-8CA5FC56A72D}"/>
              </a:ext>
            </a:extLst>
          </p:cNvPr>
          <p:cNvSpPr>
            <a:spLocks noGrp="1"/>
          </p:cNvSpPr>
          <p:nvPr>
            <p:ph idx="1"/>
          </p:nvPr>
        </p:nvSpPr>
        <p:spPr>
          <a:xfrm>
            <a:off x="0" y="980728"/>
            <a:ext cx="4572000" cy="4752528"/>
          </a:xfrm>
        </p:spPr>
        <p:txBody>
          <a:bodyPr>
            <a:noAutofit/>
          </a:bodyPr>
          <a:lstStyle/>
          <a:p>
            <a:pPr>
              <a:spcBef>
                <a:spcPts val="0"/>
              </a:spcBef>
            </a:pPr>
            <a:r>
              <a:rPr lang="en-US" altLang="ja-JP" sz="1600" dirty="0">
                <a:latin typeface="+mj-lt"/>
                <a:ea typeface="+mj-ea"/>
                <a:cs typeface="+mj-cs"/>
              </a:rPr>
              <a:t>P1: Invoicing of deliveries of goods and services against purchase orders, based on a contract; </a:t>
            </a:r>
          </a:p>
          <a:p>
            <a:pPr>
              <a:spcBef>
                <a:spcPts val="0"/>
              </a:spcBef>
            </a:pPr>
            <a:r>
              <a:rPr lang="en-US" altLang="ja-JP" sz="1600" dirty="0">
                <a:latin typeface="+mj-lt"/>
                <a:ea typeface="+mj-ea"/>
                <a:cs typeface="+mj-cs"/>
              </a:rPr>
              <a:t>P2: Invoicing deliveries of goods and services based on a contract;</a:t>
            </a:r>
          </a:p>
          <a:p>
            <a:pPr>
              <a:spcBef>
                <a:spcPts val="0"/>
              </a:spcBef>
            </a:pPr>
            <a:r>
              <a:rPr lang="en-US" altLang="ja-JP" sz="1600" dirty="0">
                <a:latin typeface="+mj-lt"/>
                <a:ea typeface="+mj-ea"/>
                <a:cs typeface="+mj-cs"/>
              </a:rPr>
              <a:t>P3: Invoicing the delivery of an incidental purchase order;</a:t>
            </a:r>
          </a:p>
          <a:p>
            <a:pPr>
              <a:spcBef>
                <a:spcPts val="0"/>
              </a:spcBef>
            </a:pPr>
            <a:r>
              <a:rPr lang="en-US" altLang="ja-JP" sz="1600" dirty="0">
                <a:latin typeface="+mj-lt"/>
                <a:ea typeface="+mj-ea"/>
                <a:cs typeface="+mj-cs"/>
              </a:rPr>
              <a:t>P4: Pre-payment;</a:t>
            </a:r>
          </a:p>
          <a:p>
            <a:pPr>
              <a:spcBef>
                <a:spcPts val="0"/>
              </a:spcBef>
            </a:pPr>
            <a:r>
              <a:rPr lang="en-US" altLang="ja-JP" sz="1600" dirty="0">
                <a:latin typeface="+mj-lt"/>
                <a:ea typeface="+mj-ea"/>
                <a:cs typeface="+mj-cs"/>
              </a:rPr>
              <a:t>P5: Spot payment;</a:t>
            </a:r>
          </a:p>
          <a:p>
            <a:pPr>
              <a:spcBef>
                <a:spcPts val="0"/>
              </a:spcBef>
            </a:pPr>
            <a:r>
              <a:rPr lang="en-US" altLang="ja-JP" sz="1600" dirty="0">
                <a:latin typeface="+mj-lt"/>
                <a:ea typeface="+mj-ea"/>
                <a:cs typeface="+mj-cs"/>
              </a:rPr>
              <a:t>P6: Payment in advance of delivery;</a:t>
            </a:r>
          </a:p>
          <a:p>
            <a:pPr>
              <a:spcBef>
                <a:spcPts val="0"/>
              </a:spcBef>
            </a:pPr>
            <a:r>
              <a:rPr lang="en-US" altLang="ja-JP" sz="1600" dirty="0">
                <a:latin typeface="+mj-lt"/>
                <a:ea typeface="+mj-ea"/>
                <a:cs typeface="+mj-cs"/>
              </a:rPr>
              <a:t>P7: Invoices with references to a despatch advice;</a:t>
            </a:r>
          </a:p>
          <a:p>
            <a:pPr>
              <a:spcBef>
                <a:spcPts val="0"/>
              </a:spcBef>
            </a:pPr>
            <a:r>
              <a:rPr lang="en-US" altLang="ja-JP" sz="1600" dirty="0">
                <a:latin typeface="+mj-lt"/>
                <a:ea typeface="+mj-ea"/>
                <a:cs typeface="+mj-cs"/>
              </a:rPr>
              <a:t>P8: Invoices with references to a despatch advice and a receiving advice;</a:t>
            </a:r>
          </a:p>
          <a:p>
            <a:pPr>
              <a:spcBef>
                <a:spcPts val="0"/>
              </a:spcBef>
            </a:pPr>
            <a:r>
              <a:rPr lang="en-US" altLang="ja-JP" sz="1600" dirty="0">
                <a:latin typeface="+mj-lt"/>
                <a:ea typeface="+mj-ea"/>
                <a:cs typeface="+mj-cs"/>
              </a:rPr>
              <a:t>P9: Credit notes or invoices with negative amounts, issued for a variety of reasons including the return of empty packaging;</a:t>
            </a:r>
          </a:p>
          <a:p>
            <a:pPr>
              <a:spcBef>
                <a:spcPts val="0"/>
              </a:spcBef>
            </a:pPr>
            <a:r>
              <a:rPr lang="en-US" altLang="ja-JP" sz="1600" dirty="0">
                <a:latin typeface="+mj-lt"/>
                <a:ea typeface="+mj-ea"/>
                <a:cs typeface="+mj-cs"/>
              </a:rPr>
              <a:t>P10: Corrective invoicing (cancellation/correction of an invoice);</a:t>
            </a:r>
          </a:p>
          <a:p>
            <a:pPr>
              <a:spcBef>
                <a:spcPts val="0"/>
              </a:spcBef>
            </a:pPr>
            <a:r>
              <a:rPr lang="en-US" altLang="ja-JP" sz="1600" dirty="0">
                <a:latin typeface="+mj-lt"/>
                <a:ea typeface="+mj-ea"/>
                <a:cs typeface="+mj-cs"/>
              </a:rPr>
              <a:t>P11: Partial and final invoicing;</a:t>
            </a:r>
          </a:p>
          <a:p>
            <a:pPr>
              <a:spcBef>
                <a:spcPts val="0"/>
              </a:spcBef>
            </a:pPr>
            <a:r>
              <a:rPr lang="en-US" altLang="ja-JP" sz="1600" dirty="0">
                <a:latin typeface="+mj-lt"/>
                <a:ea typeface="+mj-ea"/>
                <a:cs typeface="+mj-cs"/>
              </a:rPr>
              <a:t>P12: Self billing.</a:t>
            </a:r>
            <a:endParaRPr lang="ja-JP" altLang="en-US" sz="1600">
              <a:latin typeface="+mj-lt"/>
              <a:ea typeface="+mj-ea"/>
              <a:cs typeface="+mj-cs"/>
            </a:endParaRPr>
          </a:p>
        </p:txBody>
      </p:sp>
      <p:sp>
        <p:nvSpPr>
          <p:cNvPr id="4" name="正方形/長方形 3">
            <a:extLst>
              <a:ext uri="{FF2B5EF4-FFF2-40B4-BE49-F238E27FC236}">
                <a16:creationId xmlns:a16="http://schemas.microsoft.com/office/drawing/2014/main" id="{1DD3C4A8-9497-5540-8B06-47A4E16A28E6}"/>
              </a:ext>
            </a:extLst>
          </p:cNvPr>
          <p:cNvSpPr/>
          <p:nvPr/>
        </p:nvSpPr>
        <p:spPr>
          <a:xfrm>
            <a:off x="0" y="149364"/>
            <a:ext cx="9135100" cy="707886"/>
          </a:xfrm>
          <a:prstGeom prst="rect">
            <a:avLst/>
          </a:prstGeom>
        </p:spPr>
        <p:txBody>
          <a:bodyPr wrap="square">
            <a:spAutoFit/>
          </a:bodyPr>
          <a:lstStyle/>
          <a:p>
            <a:r>
              <a:rPr lang="en-US" altLang="ja-JP" sz="1600" dirty="0">
                <a:latin typeface="+mj-lt"/>
              </a:rPr>
              <a:t>EN 16931-1 Electronic invoicing – Part 1: Semantic data model of the core elements of an electronic invoice</a:t>
            </a:r>
          </a:p>
          <a:p>
            <a:r>
              <a:rPr lang="en-US" altLang="ja-JP" sz="2400" dirty="0">
                <a:latin typeface="+mj-lt"/>
              </a:rPr>
              <a:t> 5.2 Business process requirements supported</a:t>
            </a:r>
            <a:endParaRPr lang="ja-JP" altLang="en-US" sz="2400">
              <a:latin typeface="+mj-lt"/>
            </a:endParaRPr>
          </a:p>
        </p:txBody>
      </p:sp>
      <p:sp>
        <p:nvSpPr>
          <p:cNvPr id="5" name="テキスト ボックス 4">
            <a:extLst>
              <a:ext uri="{FF2B5EF4-FFF2-40B4-BE49-F238E27FC236}">
                <a16:creationId xmlns:a16="http://schemas.microsoft.com/office/drawing/2014/main" id="{200891A3-3E89-B940-BF0D-9B064926228F}"/>
              </a:ext>
            </a:extLst>
          </p:cNvPr>
          <p:cNvSpPr txBox="1"/>
          <p:nvPr/>
        </p:nvSpPr>
        <p:spPr>
          <a:xfrm>
            <a:off x="1403648" y="5805264"/>
            <a:ext cx="7875468" cy="584775"/>
          </a:xfrm>
          <a:prstGeom prst="rect">
            <a:avLst/>
          </a:prstGeom>
          <a:noFill/>
        </p:spPr>
        <p:txBody>
          <a:bodyPr wrap="square" rtlCol="0">
            <a:spAutoFit/>
          </a:bodyPr>
          <a:lstStyle/>
          <a:p>
            <a:r>
              <a:rPr lang="ja-JP" altLang="en-US" sz="1600"/>
              <a:t>要検討：１２種の業務プロセスと適格請求書、適格簡易請求書、適格返還請求書との対応及び　月まとめでの書面による請求書交付など、日本独自の業務プロセスの確認</a:t>
            </a:r>
            <a:endParaRPr kumimoji="1" lang="ja-JP" altLang="en-US" sz="1600"/>
          </a:p>
        </p:txBody>
      </p:sp>
      <p:sp>
        <p:nvSpPr>
          <p:cNvPr id="2" name="テキスト ボックス 1">
            <a:extLst>
              <a:ext uri="{FF2B5EF4-FFF2-40B4-BE49-F238E27FC236}">
                <a16:creationId xmlns:a16="http://schemas.microsoft.com/office/drawing/2014/main" id="{58E95917-C6E5-574E-A920-4844352F88DF}"/>
              </a:ext>
            </a:extLst>
          </p:cNvPr>
          <p:cNvSpPr txBox="1"/>
          <p:nvPr/>
        </p:nvSpPr>
        <p:spPr>
          <a:xfrm>
            <a:off x="4567550" y="980728"/>
            <a:ext cx="4576450" cy="4801314"/>
          </a:xfrm>
          <a:prstGeom prst="rect">
            <a:avLst/>
          </a:prstGeom>
          <a:noFill/>
        </p:spPr>
        <p:txBody>
          <a:bodyPr wrap="square" rtlCol="0">
            <a:spAutoFit/>
          </a:bodyPr>
          <a:lstStyle/>
          <a:p>
            <a:r>
              <a:rPr lang="en-US" altLang="ja-JP" dirty="0"/>
              <a:t>P1: </a:t>
            </a:r>
            <a:r>
              <a:rPr lang="ja-JP" altLang="en-US"/>
              <a:t>契約に基づく、注文書に対する配送についてのインボイス</a:t>
            </a:r>
          </a:p>
          <a:p>
            <a:r>
              <a:rPr lang="en-US" altLang="ja-JP" dirty="0"/>
              <a:t>P2: </a:t>
            </a:r>
            <a:r>
              <a:rPr lang="ja-JP" altLang="en-US"/>
              <a:t>注文書が不要な契約に基づく定期的な配送についてのインボイス</a:t>
            </a:r>
          </a:p>
          <a:p>
            <a:r>
              <a:rPr lang="en-US" altLang="ja-JP" dirty="0"/>
              <a:t>P3: </a:t>
            </a:r>
            <a:r>
              <a:rPr lang="ja-JP" altLang="en-US"/>
              <a:t>付随する注文書に対する配送についてのインボイス</a:t>
            </a:r>
          </a:p>
          <a:p>
            <a:r>
              <a:rPr lang="en-US" altLang="ja-JP" dirty="0"/>
              <a:t>P4: </a:t>
            </a:r>
            <a:r>
              <a:rPr lang="ja-JP" altLang="en-US"/>
              <a:t>前払い</a:t>
            </a:r>
          </a:p>
          <a:p>
            <a:r>
              <a:rPr lang="en-US" altLang="ja-JP" dirty="0"/>
              <a:t>P5: </a:t>
            </a:r>
            <a:r>
              <a:rPr lang="ja-JP" altLang="en-US"/>
              <a:t>即金払い</a:t>
            </a:r>
          </a:p>
          <a:p>
            <a:r>
              <a:rPr lang="en-US" altLang="ja-JP" dirty="0"/>
              <a:t>P6: </a:t>
            </a:r>
            <a:r>
              <a:rPr lang="ja-JP" altLang="en-US"/>
              <a:t>発注書に基づく配送前の支払い</a:t>
            </a:r>
          </a:p>
          <a:p>
            <a:r>
              <a:rPr lang="en-US" altLang="ja-JP" dirty="0"/>
              <a:t>P7: </a:t>
            </a:r>
            <a:r>
              <a:rPr lang="ja-JP" altLang="en-US"/>
              <a:t>発送通知書を参照する請求書</a:t>
            </a:r>
          </a:p>
          <a:p>
            <a:r>
              <a:rPr lang="en-US" altLang="ja-JP" dirty="0"/>
              <a:t>P8: </a:t>
            </a:r>
            <a:r>
              <a:rPr lang="ja-JP" altLang="en-US"/>
              <a:t>発送通知書と受領通知書を参照するインボイス</a:t>
            </a:r>
          </a:p>
          <a:p>
            <a:r>
              <a:rPr lang="en-US" altLang="ja-JP" dirty="0"/>
              <a:t>P9: </a:t>
            </a:r>
            <a:r>
              <a:rPr lang="ja-JP" altLang="en-US"/>
              <a:t>クレジットノート（負担額通知書）または負の請求書</a:t>
            </a:r>
          </a:p>
          <a:p>
            <a:r>
              <a:rPr lang="en-US" altLang="ja-JP" dirty="0"/>
              <a:t>P10: </a:t>
            </a:r>
            <a:r>
              <a:rPr lang="ja-JP" altLang="en-US"/>
              <a:t>修正インボイス</a:t>
            </a:r>
          </a:p>
          <a:p>
            <a:r>
              <a:rPr lang="en-US" altLang="ja-JP" dirty="0"/>
              <a:t>P11: </a:t>
            </a:r>
            <a:r>
              <a:rPr lang="ja-JP" altLang="en-US"/>
              <a:t>部分的および最終的なインボイス</a:t>
            </a:r>
          </a:p>
          <a:p>
            <a:r>
              <a:rPr lang="en-US" altLang="ja-JP" dirty="0"/>
              <a:t>P12: </a:t>
            </a:r>
            <a:r>
              <a:rPr lang="ja-JP" altLang="en-US"/>
              <a:t>自己発行インボイス</a:t>
            </a:r>
            <a:endParaRPr kumimoji="1" lang="ja-JP" altLang="en-US"/>
          </a:p>
        </p:txBody>
      </p:sp>
    </p:spTree>
    <p:extLst>
      <p:ext uri="{BB962C8B-B14F-4D97-AF65-F5344CB8AC3E}">
        <p14:creationId xmlns:p14="http://schemas.microsoft.com/office/powerpoint/2010/main" val="1440404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82C4AFCE-AF0D-514C-B69E-B7EF338676C9}"/>
              </a:ext>
            </a:extLst>
          </p:cNvPr>
          <p:cNvGrpSpPr/>
          <p:nvPr/>
        </p:nvGrpSpPr>
        <p:grpSpPr>
          <a:xfrm>
            <a:off x="45861" y="1447880"/>
            <a:ext cx="8971302" cy="4400216"/>
            <a:chOff x="75590" y="950345"/>
            <a:chExt cx="11961736" cy="5866954"/>
          </a:xfrm>
        </p:grpSpPr>
        <p:grpSp>
          <p:nvGrpSpPr>
            <p:cNvPr id="35" name="グループ化 34">
              <a:extLst>
                <a:ext uri="{FF2B5EF4-FFF2-40B4-BE49-F238E27FC236}">
                  <a16:creationId xmlns:a16="http://schemas.microsoft.com/office/drawing/2014/main" id="{5EBBA868-865F-0244-B1C4-2A3D6AB47400}"/>
                </a:ext>
              </a:extLst>
            </p:cNvPr>
            <p:cNvGrpSpPr/>
            <p:nvPr/>
          </p:nvGrpSpPr>
          <p:grpSpPr>
            <a:xfrm>
              <a:off x="75590" y="977300"/>
              <a:ext cx="11961736" cy="5839999"/>
              <a:chOff x="75589" y="631544"/>
              <a:chExt cx="12012603" cy="6185755"/>
            </a:xfrm>
          </p:grpSpPr>
          <p:pic>
            <p:nvPicPr>
              <p:cNvPr id="9" name="図 8" descr="スクリーンショットの画面&#10;&#10;自動的に生成された説明">
                <a:extLst>
                  <a:ext uri="{FF2B5EF4-FFF2-40B4-BE49-F238E27FC236}">
                    <a16:creationId xmlns:a16="http://schemas.microsoft.com/office/drawing/2014/main" id="{90D32F76-2AB4-FA40-895B-4A0F3A9868C0}"/>
                  </a:ext>
                </a:extLst>
              </p:cNvPr>
              <p:cNvPicPr>
                <a:picLocks noChangeAspect="1"/>
              </p:cNvPicPr>
              <p:nvPr/>
            </p:nvPicPr>
            <p:blipFill>
              <a:blip r:embed="rId3"/>
              <a:stretch>
                <a:fillRect/>
              </a:stretch>
            </p:blipFill>
            <p:spPr>
              <a:xfrm>
                <a:off x="114009" y="2697768"/>
                <a:ext cx="2979801" cy="2066163"/>
              </a:xfrm>
              <a:prstGeom prst="rect">
                <a:avLst/>
              </a:prstGeom>
            </p:spPr>
          </p:pic>
          <p:pic>
            <p:nvPicPr>
              <p:cNvPr id="11" name="図 10" descr="スクリーンショットの画面&#10;&#10;自動的に生成された説明">
                <a:extLst>
                  <a:ext uri="{FF2B5EF4-FFF2-40B4-BE49-F238E27FC236}">
                    <a16:creationId xmlns:a16="http://schemas.microsoft.com/office/drawing/2014/main" id="{05696972-632E-ED4C-BABE-1F6F366B63D7}"/>
                  </a:ext>
                </a:extLst>
              </p:cNvPr>
              <p:cNvPicPr>
                <a:picLocks noChangeAspect="1"/>
              </p:cNvPicPr>
              <p:nvPr/>
            </p:nvPicPr>
            <p:blipFill>
              <a:blip r:embed="rId4"/>
              <a:stretch>
                <a:fillRect/>
              </a:stretch>
            </p:blipFill>
            <p:spPr>
              <a:xfrm>
                <a:off x="9175447" y="4829258"/>
                <a:ext cx="2912745" cy="1953006"/>
              </a:xfrm>
              <a:prstGeom prst="rect">
                <a:avLst/>
              </a:prstGeom>
            </p:spPr>
          </p:pic>
          <p:pic>
            <p:nvPicPr>
              <p:cNvPr id="13" name="図 12" descr="スクリーンショットの画面&#10;&#10;自動的に生成された説明">
                <a:extLst>
                  <a:ext uri="{FF2B5EF4-FFF2-40B4-BE49-F238E27FC236}">
                    <a16:creationId xmlns:a16="http://schemas.microsoft.com/office/drawing/2014/main" id="{83611A36-F711-AE47-9661-E15EC37985CD}"/>
                  </a:ext>
                </a:extLst>
              </p:cNvPr>
              <p:cNvPicPr>
                <a:picLocks noChangeAspect="1"/>
              </p:cNvPicPr>
              <p:nvPr/>
            </p:nvPicPr>
            <p:blipFill>
              <a:blip r:embed="rId5"/>
              <a:stretch>
                <a:fillRect/>
              </a:stretch>
            </p:blipFill>
            <p:spPr>
              <a:xfrm>
                <a:off x="9097251" y="2761856"/>
                <a:ext cx="2975610" cy="1781175"/>
              </a:xfrm>
              <a:prstGeom prst="rect">
                <a:avLst/>
              </a:prstGeom>
            </p:spPr>
          </p:pic>
          <p:pic>
            <p:nvPicPr>
              <p:cNvPr id="15" name="図 14" descr="スクリーンショットの画面&#10;&#10;自動的に生成された説明">
                <a:extLst>
                  <a:ext uri="{FF2B5EF4-FFF2-40B4-BE49-F238E27FC236}">
                    <a16:creationId xmlns:a16="http://schemas.microsoft.com/office/drawing/2014/main" id="{4014A22D-E297-4C45-A9A9-8EB725F87D91}"/>
                  </a:ext>
                </a:extLst>
              </p:cNvPr>
              <p:cNvPicPr>
                <a:picLocks noChangeAspect="1"/>
              </p:cNvPicPr>
              <p:nvPr/>
            </p:nvPicPr>
            <p:blipFill>
              <a:blip r:embed="rId6"/>
              <a:stretch>
                <a:fillRect/>
              </a:stretch>
            </p:blipFill>
            <p:spPr>
              <a:xfrm>
                <a:off x="9126588" y="662273"/>
                <a:ext cx="2946273" cy="1680591"/>
              </a:xfrm>
              <a:prstGeom prst="rect">
                <a:avLst/>
              </a:prstGeom>
            </p:spPr>
          </p:pic>
          <p:pic>
            <p:nvPicPr>
              <p:cNvPr id="17" name="図 16" descr="スクリーンショットの画面&#10;&#10;自動的に生成された説明">
                <a:extLst>
                  <a:ext uri="{FF2B5EF4-FFF2-40B4-BE49-F238E27FC236}">
                    <a16:creationId xmlns:a16="http://schemas.microsoft.com/office/drawing/2014/main" id="{4494CCD9-82FC-7A43-BD68-B6C2A38A9E72}"/>
                  </a:ext>
                </a:extLst>
              </p:cNvPr>
              <p:cNvPicPr>
                <a:picLocks noChangeAspect="1"/>
              </p:cNvPicPr>
              <p:nvPr/>
            </p:nvPicPr>
            <p:blipFill>
              <a:blip r:embed="rId7"/>
              <a:stretch>
                <a:fillRect/>
              </a:stretch>
            </p:blipFill>
            <p:spPr>
              <a:xfrm>
                <a:off x="6142596" y="4848814"/>
                <a:ext cx="2954655" cy="1559052"/>
              </a:xfrm>
              <a:prstGeom prst="rect">
                <a:avLst/>
              </a:prstGeom>
            </p:spPr>
          </p:pic>
          <p:pic>
            <p:nvPicPr>
              <p:cNvPr id="19" name="図 18" descr="スクリーンショットの画面&#10;&#10;自動的に生成された説明">
                <a:extLst>
                  <a:ext uri="{FF2B5EF4-FFF2-40B4-BE49-F238E27FC236}">
                    <a16:creationId xmlns:a16="http://schemas.microsoft.com/office/drawing/2014/main" id="{F1C79B76-F63F-3642-B2E7-7A9B1D114F52}"/>
                  </a:ext>
                </a:extLst>
              </p:cNvPr>
              <p:cNvPicPr>
                <a:picLocks noChangeAspect="1"/>
              </p:cNvPicPr>
              <p:nvPr/>
            </p:nvPicPr>
            <p:blipFill>
              <a:blip r:embed="rId8"/>
              <a:stretch>
                <a:fillRect/>
              </a:stretch>
            </p:blipFill>
            <p:spPr>
              <a:xfrm>
                <a:off x="6117761" y="2744286"/>
                <a:ext cx="2975610" cy="1701546"/>
              </a:xfrm>
              <a:prstGeom prst="rect">
                <a:avLst/>
              </a:prstGeom>
            </p:spPr>
          </p:pic>
          <p:pic>
            <p:nvPicPr>
              <p:cNvPr id="21" name="図 20" descr="スクリーンショットの画面&#10;&#10;自動的に生成された説明">
                <a:extLst>
                  <a:ext uri="{FF2B5EF4-FFF2-40B4-BE49-F238E27FC236}">
                    <a16:creationId xmlns:a16="http://schemas.microsoft.com/office/drawing/2014/main" id="{4F58B3CA-77B6-F447-AE5E-816E529C5B58}"/>
                  </a:ext>
                </a:extLst>
              </p:cNvPr>
              <p:cNvPicPr>
                <a:picLocks noChangeAspect="1"/>
              </p:cNvPicPr>
              <p:nvPr/>
            </p:nvPicPr>
            <p:blipFill>
              <a:blip r:embed="rId9"/>
              <a:stretch>
                <a:fillRect/>
              </a:stretch>
            </p:blipFill>
            <p:spPr>
              <a:xfrm>
                <a:off x="6148882" y="641207"/>
                <a:ext cx="2942082" cy="1668018"/>
              </a:xfrm>
              <a:prstGeom prst="rect">
                <a:avLst/>
              </a:prstGeom>
            </p:spPr>
          </p:pic>
          <p:pic>
            <p:nvPicPr>
              <p:cNvPr id="23" name="図 22" descr="スクリーンショットの画面&#10;&#10;自動的に生成された説明">
                <a:extLst>
                  <a:ext uri="{FF2B5EF4-FFF2-40B4-BE49-F238E27FC236}">
                    <a16:creationId xmlns:a16="http://schemas.microsoft.com/office/drawing/2014/main" id="{668671EE-D6D2-CF49-9BAC-18E67994AFE4}"/>
                  </a:ext>
                </a:extLst>
              </p:cNvPr>
              <p:cNvPicPr>
                <a:picLocks noChangeAspect="1"/>
              </p:cNvPicPr>
              <p:nvPr/>
            </p:nvPicPr>
            <p:blipFill>
              <a:blip r:embed="rId10"/>
              <a:stretch>
                <a:fillRect/>
              </a:stretch>
            </p:blipFill>
            <p:spPr>
              <a:xfrm>
                <a:off x="3128885" y="4861711"/>
                <a:ext cx="2967228" cy="1860804"/>
              </a:xfrm>
              <a:prstGeom prst="rect">
                <a:avLst/>
              </a:prstGeom>
            </p:spPr>
          </p:pic>
          <p:pic>
            <p:nvPicPr>
              <p:cNvPr id="25" name="図 24" descr="スクリーンショットの画面&#10;&#10;自動的に生成された説明">
                <a:extLst>
                  <a:ext uri="{FF2B5EF4-FFF2-40B4-BE49-F238E27FC236}">
                    <a16:creationId xmlns:a16="http://schemas.microsoft.com/office/drawing/2014/main" id="{E3585912-9858-7843-979A-506FBE10F945}"/>
                  </a:ext>
                </a:extLst>
              </p:cNvPr>
              <p:cNvPicPr>
                <a:picLocks noChangeAspect="1"/>
              </p:cNvPicPr>
              <p:nvPr/>
            </p:nvPicPr>
            <p:blipFill>
              <a:blip r:embed="rId11"/>
              <a:stretch>
                <a:fillRect/>
              </a:stretch>
            </p:blipFill>
            <p:spPr>
              <a:xfrm>
                <a:off x="3123821" y="2766048"/>
                <a:ext cx="2946273" cy="2070354"/>
              </a:xfrm>
              <a:prstGeom prst="rect">
                <a:avLst/>
              </a:prstGeom>
            </p:spPr>
          </p:pic>
          <p:pic>
            <p:nvPicPr>
              <p:cNvPr id="27" name="図 26" descr="スクリーンショットの画面&#10;&#10;自動的に生成された説明">
                <a:extLst>
                  <a:ext uri="{FF2B5EF4-FFF2-40B4-BE49-F238E27FC236}">
                    <a16:creationId xmlns:a16="http://schemas.microsoft.com/office/drawing/2014/main" id="{797B2FE6-E090-044C-ADB1-09EBA034C833}"/>
                  </a:ext>
                </a:extLst>
              </p:cNvPr>
              <p:cNvPicPr>
                <a:picLocks noChangeAspect="1"/>
              </p:cNvPicPr>
              <p:nvPr/>
            </p:nvPicPr>
            <p:blipFill>
              <a:blip r:embed="rId12"/>
              <a:stretch>
                <a:fillRect/>
              </a:stretch>
            </p:blipFill>
            <p:spPr>
              <a:xfrm>
                <a:off x="3140639" y="631544"/>
                <a:ext cx="2967228" cy="1676400"/>
              </a:xfrm>
              <a:prstGeom prst="rect">
                <a:avLst/>
              </a:prstGeom>
            </p:spPr>
          </p:pic>
          <p:pic>
            <p:nvPicPr>
              <p:cNvPr id="29" name="図 28" descr="スクリーンショットの画面&#10;&#10;自動的に生成された説明">
                <a:extLst>
                  <a:ext uri="{FF2B5EF4-FFF2-40B4-BE49-F238E27FC236}">
                    <a16:creationId xmlns:a16="http://schemas.microsoft.com/office/drawing/2014/main" id="{A055F92A-A29C-AC45-BC07-EC04E3732D4A}"/>
                  </a:ext>
                </a:extLst>
              </p:cNvPr>
              <p:cNvPicPr>
                <a:picLocks noChangeAspect="1"/>
              </p:cNvPicPr>
              <p:nvPr/>
            </p:nvPicPr>
            <p:blipFill>
              <a:blip r:embed="rId13"/>
              <a:stretch>
                <a:fillRect/>
              </a:stretch>
            </p:blipFill>
            <p:spPr>
              <a:xfrm>
                <a:off x="75589" y="4843338"/>
                <a:ext cx="2958846" cy="1973961"/>
              </a:xfrm>
              <a:prstGeom prst="rect">
                <a:avLst/>
              </a:prstGeom>
            </p:spPr>
          </p:pic>
        </p:grpSp>
        <p:pic>
          <p:nvPicPr>
            <p:cNvPr id="18" name="図 17" descr="スクリーンショットの画面&#10;&#10;自動的に生成された説明">
              <a:extLst>
                <a:ext uri="{FF2B5EF4-FFF2-40B4-BE49-F238E27FC236}">
                  <a16:creationId xmlns:a16="http://schemas.microsoft.com/office/drawing/2014/main" id="{E1BF703C-76BD-2348-BD06-A23A1C0CB447}"/>
                </a:ext>
              </a:extLst>
            </p:cNvPr>
            <p:cNvPicPr>
              <a:picLocks noChangeAspect="1"/>
            </p:cNvPicPr>
            <p:nvPr/>
          </p:nvPicPr>
          <p:blipFill>
            <a:blip r:embed="rId14"/>
            <a:stretch>
              <a:fillRect/>
            </a:stretch>
          </p:blipFill>
          <p:spPr>
            <a:xfrm>
              <a:off x="119835" y="950345"/>
              <a:ext cx="2964265" cy="1977686"/>
            </a:xfrm>
            <a:prstGeom prst="rect">
              <a:avLst/>
            </a:prstGeom>
          </p:spPr>
        </p:pic>
      </p:grpSp>
      <p:sp>
        <p:nvSpPr>
          <p:cNvPr id="22" name="正方形/長方形 21">
            <a:extLst>
              <a:ext uri="{FF2B5EF4-FFF2-40B4-BE49-F238E27FC236}">
                <a16:creationId xmlns:a16="http://schemas.microsoft.com/office/drawing/2014/main" id="{1243273F-4CCA-B34E-8594-1FB2C9C83410}"/>
              </a:ext>
            </a:extLst>
          </p:cNvPr>
          <p:cNvSpPr/>
          <p:nvPr/>
        </p:nvSpPr>
        <p:spPr>
          <a:xfrm>
            <a:off x="0" y="149364"/>
            <a:ext cx="9135100" cy="707886"/>
          </a:xfrm>
          <a:prstGeom prst="rect">
            <a:avLst/>
          </a:prstGeom>
        </p:spPr>
        <p:txBody>
          <a:bodyPr wrap="square">
            <a:spAutoFit/>
          </a:bodyPr>
          <a:lstStyle/>
          <a:p>
            <a:r>
              <a:rPr lang="en-US" altLang="ja-JP" sz="1600" dirty="0">
                <a:latin typeface="+mj-lt"/>
              </a:rPr>
              <a:t>EN 16931-1 Electronic invoicing – Part 1: Semantic data model of the core elements of an electronic invoice</a:t>
            </a:r>
          </a:p>
          <a:p>
            <a:r>
              <a:rPr lang="en-US" altLang="ja-JP" sz="2400" dirty="0">
                <a:latin typeface="+mj-lt"/>
              </a:rPr>
              <a:t> 5.2 Business process requirements supported</a:t>
            </a:r>
            <a:endParaRPr lang="ja-JP" altLang="en-US" sz="2400">
              <a:latin typeface="+mj-lt"/>
            </a:endParaRPr>
          </a:p>
        </p:txBody>
      </p:sp>
      <p:sp>
        <p:nvSpPr>
          <p:cNvPr id="20" name="テキスト ボックス 19">
            <a:extLst>
              <a:ext uri="{FF2B5EF4-FFF2-40B4-BE49-F238E27FC236}">
                <a16:creationId xmlns:a16="http://schemas.microsoft.com/office/drawing/2014/main" id="{BC6E2CE3-5A04-CA49-973A-87B0401315B0}"/>
              </a:ext>
            </a:extLst>
          </p:cNvPr>
          <p:cNvSpPr txBox="1"/>
          <p:nvPr/>
        </p:nvSpPr>
        <p:spPr>
          <a:xfrm>
            <a:off x="65513" y="908720"/>
            <a:ext cx="7875468" cy="584775"/>
          </a:xfrm>
          <a:prstGeom prst="rect">
            <a:avLst/>
          </a:prstGeom>
          <a:noFill/>
        </p:spPr>
        <p:txBody>
          <a:bodyPr wrap="square" rtlCol="0">
            <a:spAutoFit/>
          </a:bodyPr>
          <a:lstStyle/>
          <a:p>
            <a:r>
              <a:rPr lang="ja-JP" altLang="en-US" sz="1600"/>
              <a:t>要検討：１２種の業務プロセスと適格請求書、適格簡易請求書、適格返還請求書との対応及び　月まとめでの書面による請求書交付など、日本独自の業務プロセスの確認</a:t>
            </a:r>
          </a:p>
        </p:txBody>
      </p:sp>
    </p:spTree>
    <p:extLst>
      <p:ext uri="{BB962C8B-B14F-4D97-AF65-F5344CB8AC3E}">
        <p14:creationId xmlns:p14="http://schemas.microsoft.com/office/powerpoint/2010/main" val="2725357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080ECA-4AC0-3E4E-98C3-70C781512FEB}"/>
              </a:ext>
            </a:extLst>
          </p:cNvPr>
          <p:cNvSpPr>
            <a:spLocks noGrp="1"/>
          </p:cNvSpPr>
          <p:nvPr>
            <p:ph type="title"/>
          </p:nvPr>
        </p:nvSpPr>
        <p:spPr>
          <a:xfrm>
            <a:off x="36512" y="188640"/>
            <a:ext cx="9144000" cy="676405"/>
          </a:xfrm>
        </p:spPr>
        <p:txBody>
          <a:bodyPr>
            <a:normAutofit fontScale="90000"/>
          </a:bodyPr>
          <a:lstStyle/>
          <a:p>
            <a:pPr algn="l"/>
            <a:r>
              <a:rPr lang="en-US" altLang="ja-JP" sz="2400" dirty="0">
                <a:ea typeface="+mn-ea"/>
                <a:cs typeface="+mn-cs"/>
              </a:rPr>
              <a:t>CEN/TS 16931-2  Electronic invoicing</a:t>
            </a:r>
            <a:br>
              <a:rPr lang="en-US" altLang="ja-JP" sz="2400" dirty="0">
                <a:ea typeface="+mn-ea"/>
                <a:cs typeface="+mn-cs"/>
              </a:rPr>
            </a:br>
            <a:r>
              <a:rPr lang="en-US" altLang="ja-JP" sz="3100" dirty="0">
                <a:ea typeface="+mn-ea"/>
                <a:cs typeface="+mn-cs"/>
              </a:rPr>
              <a:t> - Part 2: List of syntaxes that comply with EN 16931-1 </a:t>
            </a:r>
            <a:endParaRPr lang="ja-JP" altLang="en-US" sz="2400">
              <a:ea typeface="+mn-ea"/>
              <a:cs typeface="+mn-cs"/>
            </a:endParaRPr>
          </a:p>
        </p:txBody>
      </p:sp>
      <p:sp>
        <p:nvSpPr>
          <p:cNvPr id="3" name="コンテンツ プレースホルダー 2">
            <a:extLst>
              <a:ext uri="{FF2B5EF4-FFF2-40B4-BE49-F238E27FC236}">
                <a16:creationId xmlns:a16="http://schemas.microsoft.com/office/drawing/2014/main" id="{20C76AB5-0BAA-AF47-9473-2766F17C7ADE}"/>
              </a:ext>
            </a:extLst>
          </p:cNvPr>
          <p:cNvSpPr>
            <a:spLocks noGrp="1"/>
          </p:cNvSpPr>
          <p:nvPr>
            <p:ph idx="1"/>
          </p:nvPr>
        </p:nvSpPr>
        <p:spPr>
          <a:xfrm>
            <a:off x="647564" y="836712"/>
            <a:ext cx="7848871" cy="3956317"/>
          </a:xfrm>
        </p:spPr>
        <p:txBody>
          <a:bodyPr>
            <a:noAutofit/>
          </a:bodyPr>
          <a:lstStyle/>
          <a:p>
            <a:pPr algn="ctr"/>
            <a:r>
              <a:rPr lang="en-US" altLang="ja-JP" b="1" dirty="0">
                <a:latin typeface="+mj-lt"/>
                <a:cs typeface="Times New Roman" panose="02020603050405020304" pitchFamily="18" charset="0"/>
              </a:rPr>
              <a:t>Contents </a:t>
            </a:r>
            <a:endParaRPr lang="en-US" altLang="ja-JP" dirty="0">
              <a:latin typeface="+mj-lt"/>
              <a:cs typeface="Times New Roman" panose="02020603050405020304" pitchFamily="18" charset="0"/>
            </a:endParaRPr>
          </a:p>
          <a:p>
            <a:r>
              <a:rPr lang="en-US" altLang="ja-JP" b="1" dirty="0">
                <a:solidFill>
                  <a:schemeClr val="tx1">
                    <a:lumMod val="50000"/>
                    <a:lumOff val="50000"/>
                  </a:schemeClr>
                </a:solidFill>
                <a:latin typeface="+mj-lt"/>
                <a:cs typeface="Times New Roman" panose="02020603050405020304" pitchFamily="18" charset="0"/>
              </a:rPr>
              <a:t>European foreword </a:t>
            </a:r>
          </a:p>
          <a:p>
            <a:r>
              <a:rPr lang="en-US" altLang="ja-JP" b="1" dirty="0">
                <a:solidFill>
                  <a:schemeClr val="tx1">
                    <a:lumMod val="50000"/>
                    <a:lumOff val="50000"/>
                  </a:schemeClr>
                </a:solidFill>
                <a:latin typeface="+mj-lt"/>
                <a:cs typeface="Times New Roman" panose="02020603050405020304" pitchFamily="18" charset="0"/>
              </a:rPr>
              <a:t>Introduction</a:t>
            </a:r>
          </a:p>
          <a:p>
            <a:r>
              <a:rPr lang="en-US" altLang="ja-JP" b="1" dirty="0">
                <a:solidFill>
                  <a:schemeClr val="tx1">
                    <a:lumMod val="50000"/>
                    <a:lumOff val="50000"/>
                  </a:schemeClr>
                </a:solidFill>
                <a:latin typeface="+mj-lt"/>
                <a:cs typeface="Times New Roman" panose="02020603050405020304" pitchFamily="18" charset="0"/>
              </a:rPr>
              <a:t>1 Scope</a:t>
            </a:r>
          </a:p>
          <a:p>
            <a:r>
              <a:rPr lang="en-US" altLang="ja-JP" b="1" dirty="0">
                <a:solidFill>
                  <a:schemeClr val="tx1">
                    <a:lumMod val="50000"/>
                    <a:lumOff val="50000"/>
                  </a:schemeClr>
                </a:solidFill>
                <a:latin typeface="+mj-lt"/>
                <a:cs typeface="Times New Roman" panose="02020603050405020304" pitchFamily="18" charset="0"/>
              </a:rPr>
              <a:t>2 Normative references</a:t>
            </a:r>
          </a:p>
          <a:p>
            <a:r>
              <a:rPr lang="en-US" altLang="ja-JP" b="1" dirty="0">
                <a:solidFill>
                  <a:schemeClr val="tx1">
                    <a:lumMod val="50000"/>
                    <a:lumOff val="50000"/>
                  </a:schemeClr>
                </a:solidFill>
                <a:latin typeface="+mj-lt"/>
                <a:cs typeface="Times New Roman" panose="02020603050405020304" pitchFamily="18" charset="0"/>
              </a:rPr>
              <a:t>3 Terms and definitions</a:t>
            </a:r>
          </a:p>
          <a:p>
            <a:r>
              <a:rPr lang="en-US" altLang="ja-JP" b="1" dirty="0">
                <a:solidFill>
                  <a:schemeClr val="tx1">
                    <a:lumMod val="50000"/>
                    <a:lumOff val="50000"/>
                  </a:schemeClr>
                </a:solidFill>
                <a:latin typeface="+mj-lt"/>
                <a:cs typeface="Times New Roman" panose="02020603050405020304" pitchFamily="18" charset="0"/>
              </a:rPr>
              <a:t>4 Approach</a:t>
            </a:r>
          </a:p>
          <a:p>
            <a:r>
              <a:rPr lang="en-US" altLang="ja-JP" b="1" dirty="0">
                <a:latin typeface="+mj-lt"/>
                <a:cs typeface="Times New Roman" panose="02020603050405020304" pitchFamily="18" charset="0"/>
              </a:rPr>
              <a:t>5 Assessment criteria</a:t>
            </a:r>
          </a:p>
          <a:p>
            <a:r>
              <a:rPr lang="en-US" altLang="ja-JP" b="1" dirty="0">
                <a:latin typeface="+mj-lt"/>
                <a:cs typeface="Times New Roman" panose="02020603050405020304" pitchFamily="18" charset="0"/>
              </a:rPr>
              <a:t>6 Assessment Results</a:t>
            </a:r>
          </a:p>
          <a:p>
            <a:r>
              <a:rPr lang="en-US" altLang="ja-JP" b="1" u="sng" dirty="0">
                <a:latin typeface="+mj-lt"/>
                <a:cs typeface="Times New Roman" panose="02020603050405020304" pitchFamily="18" charset="0"/>
              </a:rPr>
              <a:t>  6.1 UN/CEFACT XML Assessment</a:t>
            </a:r>
          </a:p>
          <a:p>
            <a:r>
              <a:rPr lang="en-US" altLang="ja-JP" b="1" dirty="0">
                <a:latin typeface="+mj-lt"/>
                <a:cs typeface="Times New Roman" panose="02020603050405020304" pitchFamily="18" charset="0"/>
              </a:rPr>
              <a:t>  6.2 UN/EDIFACT Assessment</a:t>
            </a:r>
          </a:p>
          <a:p>
            <a:r>
              <a:rPr lang="en-US" altLang="ja-JP" b="1" u="sng" dirty="0">
                <a:latin typeface="+mj-lt"/>
                <a:cs typeface="Times New Roman" panose="02020603050405020304" pitchFamily="18" charset="0"/>
              </a:rPr>
              <a:t>  6.3 OASIS UBL Assessment</a:t>
            </a:r>
          </a:p>
          <a:p>
            <a:r>
              <a:rPr lang="en-US" altLang="ja-JP" b="1" u="sng" dirty="0">
                <a:latin typeface="+mj-lt"/>
                <a:cs typeface="Times New Roman" panose="02020603050405020304" pitchFamily="18" charset="0"/>
              </a:rPr>
              <a:t>  6.4 Financial Invoice (based on ISO 20022) Assessment</a:t>
            </a:r>
          </a:p>
          <a:p>
            <a:r>
              <a:rPr lang="en-US" altLang="ja-JP" b="1" dirty="0">
                <a:latin typeface="+mj-lt"/>
                <a:cs typeface="Times New Roman" panose="02020603050405020304" pitchFamily="18" charset="0"/>
              </a:rPr>
              <a:t>7 List of syntaxes which comply with EN 16931-1:2017</a:t>
            </a:r>
          </a:p>
          <a:p>
            <a:r>
              <a:rPr lang="en-US" altLang="ja-JP" b="1" dirty="0">
                <a:solidFill>
                  <a:schemeClr val="tx1">
                    <a:lumMod val="50000"/>
                    <a:lumOff val="50000"/>
                  </a:schemeClr>
                </a:solidFill>
                <a:latin typeface="+mj-lt"/>
                <a:cs typeface="Times New Roman" panose="02020603050405020304" pitchFamily="18" charset="0"/>
              </a:rPr>
              <a:t>Bibliography</a:t>
            </a:r>
          </a:p>
          <a:p>
            <a:endParaRPr kumimoji="1" lang="ja-JP" altLang="en-US">
              <a:latin typeface="+mj-lt"/>
              <a:cs typeface="Times New Roman" panose="02020603050405020304" pitchFamily="18" charset="0"/>
            </a:endParaRPr>
          </a:p>
        </p:txBody>
      </p:sp>
      <p:sp>
        <p:nvSpPr>
          <p:cNvPr id="4" name="正方形/長方形 3">
            <a:extLst>
              <a:ext uri="{FF2B5EF4-FFF2-40B4-BE49-F238E27FC236}">
                <a16:creationId xmlns:a16="http://schemas.microsoft.com/office/drawing/2014/main" id="{F01DD92E-7D6F-4547-947D-34259003AFD3}"/>
              </a:ext>
            </a:extLst>
          </p:cNvPr>
          <p:cNvSpPr/>
          <p:nvPr/>
        </p:nvSpPr>
        <p:spPr>
          <a:xfrm>
            <a:off x="3059832" y="3820978"/>
            <a:ext cx="5931432" cy="400110"/>
          </a:xfrm>
          <a:prstGeom prst="rect">
            <a:avLst/>
          </a:prstGeom>
        </p:spPr>
        <p:txBody>
          <a:bodyPr wrap="none">
            <a:spAutoFit/>
          </a:bodyPr>
          <a:lstStyle/>
          <a:p>
            <a:r>
              <a:rPr lang="en-US" altLang="ja-JP" sz="2000" dirty="0"/>
              <a:t>EN 16931-1 </a:t>
            </a:r>
            <a:r>
              <a:rPr lang="ja-JP" altLang="en-US" sz="2000"/>
              <a:t>と各種の世界標準との適合性アセスメント</a:t>
            </a:r>
          </a:p>
        </p:txBody>
      </p:sp>
    </p:spTree>
    <p:extLst>
      <p:ext uri="{BB962C8B-B14F-4D97-AF65-F5344CB8AC3E}">
        <p14:creationId xmlns:p14="http://schemas.microsoft.com/office/powerpoint/2010/main" val="140901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75556" y="2348880"/>
            <a:ext cx="7992888" cy="1470025"/>
          </a:xfrm>
        </p:spPr>
        <p:txBody>
          <a:bodyPr/>
          <a:lstStyle/>
          <a:p>
            <a:r>
              <a:rPr lang="ja-JP" altLang="en-US"/>
              <a:t>社会的システムの業務プロセスを</a:t>
            </a:r>
            <a:br>
              <a:rPr lang="en-US" altLang="ja-JP" dirty="0"/>
            </a:br>
            <a:r>
              <a:rPr lang="ja-JP" altLang="en-US"/>
              <a:t>根底から見直すデジタル化の例</a:t>
            </a:r>
            <a:endParaRPr lang="en-US" altLang="ja-JP" kern="100" dirty="0">
              <a:latin typeface="+mj-ea"/>
              <a:cs typeface="Times New Roman" panose="02020603050405020304" pitchFamily="18" charset="0"/>
            </a:endParaRPr>
          </a:p>
        </p:txBody>
      </p:sp>
      <p:sp>
        <p:nvSpPr>
          <p:cNvPr id="5" name="字幕 4">
            <a:extLst>
              <a:ext uri="{FF2B5EF4-FFF2-40B4-BE49-F238E27FC236}">
                <a16:creationId xmlns:a16="http://schemas.microsoft.com/office/drawing/2014/main" id="{BC73ECB6-57FE-7741-AFA1-BDDD9DDBE5A2}"/>
              </a:ext>
            </a:extLst>
          </p:cNvPr>
          <p:cNvSpPr>
            <a:spLocks noGrp="1"/>
          </p:cNvSpPr>
          <p:nvPr>
            <p:ph type="subTitle" idx="1"/>
          </p:nvPr>
        </p:nvSpPr>
        <p:spPr>
          <a:xfrm>
            <a:off x="575556" y="3886200"/>
            <a:ext cx="7992888" cy="1752600"/>
          </a:xfrm>
        </p:spPr>
        <p:txBody>
          <a:bodyPr/>
          <a:lstStyle/>
          <a:p>
            <a:r>
              <a:rPr lang="en-US" altLang="ja-JP" sz="5400" dirty="0"/>
              <a:t>Nordic Smart Government</a:t>
            </a:r>
          </a:p>
          <a:p>
            <a:r>
              <a:rPr lang="ja-JP" altLang="en-US" sz="4400"/>
              <a:t>北欧スマート政府</a:t>
            </a:r>
            <a:endParaRPr lang="en-US" altLang="ja-JP" sz="4400" dirty="0"/>
          </a:p>
          <a:p>
            <a:r>
              <a:rPr lang="en-US" altLang="ja-JP" dirty="0">
                <a:hlinkClick r:id="rId3"/>
              </a:rPr>
              <a:t>https://nordicsmartgovernment.org/</a:t>
            </a:r>
            <a:endParaRPr lang="en-US" altLang="ja-JP" dirty="0"/>
          </a:p>
          <a:p>
            <a:endParaRPr lang="en-US" altLang="ja-JP" dirty="0"/>
          </a:p>
        </p:txBody>
      </p:sp>
      <p:sp>
        <p:nvSpPr>
          <p:cNvPr id="3" name="テキスト ボックス 2">
            <a:extLst>
              <a:ext uri="{FF2B5EF4-FFF2-40B4-BE49-F238E27FC236}">
                <a16:creationId xmlns:a16="http://schemas.microsoft.com/office/drawing/2014/main" id="{F8D6C8EE-A6C6-3F49-B1E3-9737D51D9C96}"/>
              </a:ext>
            </a:extLst>
          </p:cNvPr>
          <p:cNvSpPr txBox="1"/>
          <p:nvPr/>
        </p:nvSpPr>
        <p:spPr>
          <a:xfrm>
            <a:off x="8533801" y="6581001"/>
            <a:ext cx="552938" cy="276999"/>
          </a:xfrm>
          <a:prstGeom prst="rect">
            <a:avLst/>
          </a:prstGeom>
          <a:noFill/>
        </p:spPr>
        <p:txBody>
          <a:bodyPr wrap="square" rtlCol="0">
            <a:spAutoFit/>
          </a:bodyPr>
          <a:lstStyle/>
          <a:p>
            <a:pPr algn="r"/>
            <a:r>
              <a:rPr lang="en-US" altLang="ja-JP" sz="1200" dirty="0"/>
              <a:t>23</a:t>
            </a:r>
          </a:p>
        </p:txBody>
      </p:sp>
    </p:spTree>
    <p:extLst>
      <p:ext uri="{BB962C8B-B14F-4D97-AF65-F5344CB8AC3E}">
        <p14:creationId xmlns:p14="http://schemas.microsoft.com/office/powerpoint/2010/main" val="764674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5" descr="線画 が含まれている画像&#10;&#10;自動的に生成された説明">
            <a:extLst>
              <a:ext uri="{FF2B5EF4-FFF2-40B4-BE49-F238E27FC236}">
                <a16:creationId xmlns:a16="http://schemas.microsoft.com/office/drawing/2014/main" id="{D2DF2100-8EFE-D64C-881E-C73715FF476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0528" y="980728"/>
            <a:ext cx="9428842" cy="5112568"/>
          </a:xfrm>
        </p:spPr>
      </p:pic>
      <p:sp>
        <p:nvSpPr>
          <p:cNvPr id="2" name="タイトル 1">
            <a:extLst>
              <a:ext uri="{FF2B5EF4-FFF2-40B4-BE49-F238E27FC236}">
                <a16:creationId xmlns:a16="http://schemas.microsoft.com/office/drawing/2014/main" id="{DBF66D64-93FE-5148-BF11-8AE64303FF72}"/>
              </a:ext>
            </a:extLst>
          </p:cNvPr>
          <p:cNvSpPr>
            <a:spLocks noGrp="1"/>
          </p:cNvSpPr>
          <p:nvPr>
            <p:ph type="title"/>
          </p:nvPr>
        </p:nvSpPr>
        <p:spPr>
          <a:xfrm>
            <a:off x="457200" y="346646"/>
            <a:ext cx="8229600" cy="562074"/>
          </a:xfrm>
        </p:spPr>
        <p:txBody>
          <a:bodyPr/>
          <a:lstStyle/>
          <a:p>
            <a:r>
              <a:rPr lang="en-US" altLang="ja-JP" sz="3200" b="1" dirty="0"/>
              <a:t>Our ambition is to make life simpler</a:t>
            </a:r>
            <a:br>
              <a:rPr lang="en-US" altLang="ja-JP" sz="3200" b="1" dirty="0"/>
            </a:br>
            <a:r>
              <a:rPr lang="en-US" altLang="ja-JP" sz="3200" b="1" dirty="0"/>
              <a:t>for small &amp; medium-sized businesses</a:t>
            </a:r>
            <a:endParaRPr kumimoji="1" lang="ja-JP" altLang="en-US" sz="3200"/>
          </a:p>
        </p:txBody>
      </p:sp>
      <p:sp>
        <p:nvSpPr>
          <p:cNvPr id="4" name="正方形/長方形 3">
            <a:extLst>
              <a:ext uri="{FF2B5EF4-FFF2-40B4-BE49-F238E27FC236}">
                <a16:creationId xmlns:a16="http://schemas.microsoft.com/office/drawing/2014/main" id="{08E5326E-B583-B444-8F9D-9F5A6DE0CD99}"/>
              </a:ext>
            </a:extLst>
          </p:cNvPr>
          <p:cNvSpPr/>
          <p:nvPr/>
        </p:nvSpPr>
        <p:spPr>
          <a:xfrm>
            <a:off x="2047213" y="6093296"/>
            <a:ext cx="7133299" cy="492443"/>
          </a:xfrm>
          <a:prstGeom prst="rect">
            <a:avLst/>
          </a:prstGeom>
        </p:spPr>
        <p:txBody>
          <a:bodyPr wrap="none">
            <a:spAutoFit/>
          </a:bodyPr>
          <a:lstStyle/>
          <a:p>
            <a:pPr algn="r"/>
            <a:r>
              <a:rPr lang="en-US" altLang="ja-JP" sz="1400" dirty="0"/>
              <a:t>Nordic Smart Government https://</a:t>
            </a:r>
            <a:r>
              <a:rPr lang="en-US" altLang="ja-JP" sz="1400" dirty="0" err="1"/>
              <a:t>youtu.be</a:t>
            </a:r>
            <a:r>
              <a:rPr lang="en-US" altLang="ja-JP" sz="1400" dirty="0"/>
              <a:t>/vG-fql39chc</a:t>
            </a:r>
          </a:p>
          <a:p>
            <a:pPr algn="r"/>
            <a:r>
              <a:rPr lang="en-US" altLang="ja-JP" sz="1200" dirty="0"/>
              <a:t>How data warehouse and structured data in accounting (XBRL) will benefit SMEs https://</a:t>
            </a:r>
            <a:r>
              <a:rPr lang="en-US" altLang="ja-JP" sz="1200" dirty="0" err="1"/>
              <a:t>youtu.be</a:t>
            </a:r>
            <a:r>
              <a:rPr lang="en-US" altLang="ja-JP" sz="1200" dirty="0"/>
              <a:t>/eJKArSC1d74</a:t>
            </a:r>
          </a:p>
        </p:txBody>
      </p:sp>
      <p:sp>
        <p:nvSpPr>
          <p:cNvPr id="3" name="テキスト ボックス 2">
            <a:extLst>
              <a:ext uri="{FF2B5EF4-FFF2-40B4-BE49-F238E27FC236}">
                <a16:creationId xmlns:a16="http://schemas.microsoft.com/office/drawing/2014/main" id="{08D0CEA4-BF7F-4B4C-B42E-98D904D2F7AF}"/>
              </a:ext>
            </a:extLst>
          </p:cNvPr>
          <p:cNvSpPr txBox="1"/>
          <p:nvPr/>
        </p:nvSpPr>
        <p:spPr>
          <a:xfrm>
            <a:off x="1799692" y="1352962"/>
            <a:ext cx="5544616" cy="707886"/>
          </a:xfrm>
          <a:prstGeom prst="rect">
            <a:avLst/>
          </a:prstGeom>
          <a:noFill/>
        </p:spPr>
        <p:txBody>
          <a:bodyPr wrap="square" rtlCol="0">
            <a:spAutoFit/>
          </a:bodyPr>
          <a:lstStyle/>
          <a:p>
            <a:r>
              <a:rPr lang="ja-JP" altLang="en-US" sz="2000"/>
              <a:t>私たちの目標は、中小企業の日常活動をシンプルにすることです</a:t>
            </a:r>
            <a:r>
              <a:rPr lang="en-US" altLang="ja-JP" sz="2000" dirty="0"/>
              <a:t> </a:t>
            </a:r>
            <a:r>
              <a:rPr lang="ja-JP" altLang="en-US" sz="2000"/>
              <a:t>（北欧スマート政府）</a:t>
            </a:r>
            <a:endParaRPr kumimoji="1" lang="ja-JP" altLang="en-US" sz="2000"/>
          </a:p>
        </p:txBody>
      </p:sp>
    </p:spTree>
    <p:extLst>
      <p:ext uri="{BB962C8B-B14F-4D97-AF65-F5344CB8AC3E}">
        <p14:creationId xmlns:p14="http://schemas.microsoft.com/office/powerpoint/2010/main" val="957400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descr="地図と文字の加工写真&#10;&#10;自動的に生成された説明">
            <a:extLst>
              <a:ext uri="{FF2B5EF4-FFF2-40B4-BE49-F238E27FC236}">
                <a16:creationId xmlns:a16="http://schemas.microsoft.com/office/drawing/2014/main" id="{D7E6A231-A997-874B-939F-8CE896410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6464" y="955976"/>
            <a:ext cx="7193788" cy="5165090"/>
          </a:xfrm>
          <a:prstGeom prst="rect">
            <a:avLst/>
          </a:prstGeom>
        </p:spPr>
      </p:pic>
      <p:sp>
        <p:nvSpPr>
          <p:cNvPr id="6" name="タイトル 1">
            <a:extLst>
              <a:ext uri="{FF2B5EF4-FFF2-40B4-BE49-F238E27FC236}">
                <a16:creationId xmlns:a16="http://schemas.microsoft.com/office/drawing/2014/main" id="{817CC00F-FD27-D64B-A8B8-0A7B8E256746}"/>
              </a:ext>
            </a:extLst>
          </p:cNvPr>
          <p:cNvSpPr>
            <a:spLocks noGrp="1"/>
          </p:cNvSpPr>
          <p:nvPr>
            <p:ph type="title"/>
          </p:nvPr>
        </p:nvSpPr>
        <p:spPr>
          <a:xfrm>
            <a:off x="217578" y="382535"/>
            <a:ext cx="8229600" cy="562074"/>
          </a:xfrm>
        </p:spPr>
        <p:txBody>
          <a:bodyPr>
            <a:noAutofit/>
          </a:bodyPr>
          <a:lstStyle/>
          <a:p>
            <a:pPr algn="r"/>
            <a:r>
              <a:rPr lang="en-US" altLang="ja-JP" sz="3600" dirty="0"/>
              <a:t>Nordic Smart Government</a:t>
            </a:r>
            <a:br>
              <a:rPr lang="en-US" altLang="ja-JP" sz="3600" dirty="0"/>
            </a:br>
            <a:r>
              <a:rPr lang="ja-JP" altLang="en-US" dirty="0"/>
              <a:t>北欧スマート政府並びに</a:t>
            </a:r>
            <a:r>
              <a:rPr lang="en-US" altLang="ja-JP" dirty="0"/>
              <a:t>TALTIO</a:t>
            </a:r>
            <a:endParaRPr lang="en-US" altLang="ja-JP" sz="3600" dirty="0"/>
          </a:p>
        </p:txBody>
      </p:sp>
      <p:sp>
        <p:nvSpPr>
          <p:cNvPr id="4" name="正方形/長方形 3">
            <a:extLst>
              <a:ext uri="{FF2B5EF4-FFF2-40B4-BE49-F238E27FC236}">
                <a16:creationId xmlns:a16="http://schemas.microsoft.com/office/drawing/2014/main" id="{3DFC40CC-52B5-704C-BD81-981782AF2A27}"/>
              </a:ext>
            </a:extLst>
          </p:cNvPr>
          <p:cNvSpPr/>
          <p:nvPr/>
        </p:nvSpPr>
        <p:spPr>
          <a:xfrm>
            <a:off x="-36512" y="2194406"/>
            <a:ext cx="4644008" cy="3970318"/>
          </a:xfrm>
          <a:prstGeom prst="rect">
            <a:avLst/>
          </a:prstGeom>
        </p:spPr>
        <p:txBody>
          <a:bodyPr wrap="square">
            <a:spAutoFit/>
          </a:bodyPr>
          <a:lstStyle/>
          <a:p>
            <a:pPr>
              <a:buFont typeface="Arial" panose="020B0604020202020204" pitchFamily="34" charset="0"/>
              <a:buChar char="•"/>
            </a:pPr>
            <a:r>
              <a:rPr lang="en-US" altLang="ja-JP" sz="1400" dirty="0">
                <a:solidFill>
                  <a:srgbClr val="212529"/>
                </a:solidFill>
                <a:latin typeface="Barlow"/>
              </a:rPr>
              <a:t>Iceland Revenue and Customs, Iceland</a:t>
            </a:r>
          </a:p>
          <a:p>
            <a:pPr>
              <a:buFont typeface="Arial" panose="020B0604020202020204" pitchFamily="34" charset="0"/>
              <a:buChar char="•"/>
            </a:pPr>
            <a:r>
              <a:rPr lang="en-US" altLang="ja-JP" sz="1400" dirty="0">
                <a:solidFill>
                  <a:srgbClr val="212529"/>
                </a:solidFill>
                <a:latin typeface="Barlow"/>
              </a:rPr>
              <a:t>The Brønnøysund Register Centre, Norway</a:t>
            </a:r>
          </a:p>
          <a:p>
            <a:pPr>
              <a:buFont typeface="Arial" panose="020B0604020202020204" pitchFamily="34" charset="0"/>
              <a:buChar char="•"/>
            </a:pPr>
            <a:r>
              <a:rPr lang="en-US" altLang="ja-JP" sz="1400" dirty="0">
                <a:solidFill>
                  <a:srgbClr val="212529"/>
                </a:solidFill>
                <a:latin typeface="Barlow"/>
              </a:rPr>
              <a:t>The Danish Business Authority</a:t>
            </a:r>
          </a:p>
          <a:p>
            <a:pPr>
              <a:buFont typeface="Arial" panose="020B0604020202020204" pitchFamily="34" charset="0"/>
              <a:buChar char="•"/>
            </a:pPr>
            <a:r>
              <a:rPr lang="en-US" altLang="ja-JP" sz="1400" dirty="0">
                <a:solidFill>
                  <a:srgbClr val="212529"/>
                </a:solidFill>
                <a:latin typeface="Barlow"/>
              </a:rPr>
              <a:t>The Swedish Companies Registration Office</a:t>
            </a:r>
          </a:p>
          <a:p>
            <a:pPr>
              <a:buFont typeface="Arial" panose="020B0604020202020204" pitchFamily="34" charset="0"/>
              <a:buChar char="•"/>
            </a:pPr>
            <a:r>
              <a:rPr lang="en-US" altLang="ja-JP" sz="1400" dirty="0">
                <a:solidFill>
                  <a:srgbClr val="212529"/>
                </a:solidFill>
                <a:latin typeface="Barlow"/>
              </a:rPr>
              <a:t>The Finnish Patent &amp; Registration Office</a:t>
            </a:r>
          </a:p>
          <a:p>
            <a:pPr>
              <a:buFont typeface="Arial" panose="020B0604020202020204" pitchFamily="34" charset="0"/>
              <a:buChar char="•"/>
            </a:pPr>
            <a:r>
              <a:rPr lang="en-US" altLang="ja-JP" sz="1400" u="sng" dirty="0">
                <a:solidFill>
                  <a:srgbClr val="212529"/>
                </a:solidFill>
                <a:latin typeface="Barlow"/>
              </a:rPr>
              <a:t>The Finnish Tax Authority</a:t>
            </a:r>
          </a:p>
          <a:p>
            <a:pPr>
              <a:buFont typeface="Arial" panose="020B0604020202020204" pitchFamily="34" charset="0"/>
              <a:buChar char="•"/>
            </a:pPr>
            <a:r>
              <a:rPr lang="en-US" altLang="ja-JP" sz="1400" u="sng" dirty="0">
                <a:solidFill>
                  <a:srgbClr val="212529"/>
                </a:solidFill>
                <a:latin typeface="Barlow"/>
              </a:rPr>
              <a:t>The Swedish Tax Authority</a:t>
            </a:r>
          </a:p>
          <a:p>
            <a:pPr>
              <a:buFont typeface="Arial" panose="020B0604020202020204" pitchFamily="34" charset="0"/>
              <a:buChar char="•"/>
            </a:pPr>
            <a:r>
              <a:rPr lang="en-US" altLang="ja-JP" sz="1400" u="sng" dirty="0">
                <a:solidFill>
                  <a:srgbClr val="212529"/>
                </a:solidFill>
                <a:latin typeface="Barlow"/>
              </a:rPr>
              <a:t>The Norwegian Tax Authority</a:t>
            </a:r>
          </a:p>
          <a:p>
            <a:pPr>
              <a:buFont typeface="Arial" panose="020B0604020202020204" pitchFamily="34" charset="0"/>
              <a:buChar char="•"/>
            </a:pPr>
            <a:r>
              <a:rPr lang="en-US" altLang="ja-JP" sz="1400" u="sng" dirty="0">
                <a:solidFill>
                  <a:srgbClr val="212529"/>
                </a:solidFill>
                <a:latin typeface="Barlow"/>
              </a:rPr>
              <a:t>The Danish Tax Authority</a:t>
            </a:r>
          </a:p>
          <a:p>
            <a:pPr>
              <a:buFont typeface="Arial" panose="020B0604020202020204" pitchFamily="34" charset="0"/>
              <a:buChar char="•"/>
            </a:pPr>
            <a:r>
              <a:rPr lang="en-US" altLang="ja-JP" sz="1400" dirty="0">
                <a:solidFill>
                  <a:srgbClr val="212529"/>
                </a:solidFill>
                <a:latin typeface="Barlow"/>
              </a:rPr>
              <a:t>Statistics Finland</a:t>
            </a:r>
          </a:p>
          <a:p>
            <a:pPr>
              <a:buFont typeface="Arial" panose="020B0604020202020204" pitchFamily="34" charset="0"/>
              <a:buChar char="•"/>
            </a:pPr>
            <a:r>
              <a:rPr lang="en-US" altLang="ja-JP" sz="1400" dirty="0">
                <a:solidFill>
                  <a:srgbClr val="212529"/>
                </a:solidFill>
                <a:latin typeface="Barlow"/>
              </a:rPr>
              <a:t>The Swedish Statistical Agency</a:t>
            </a:r>
          </a:p>
          <a:p>
            <a:pPr>
              <a:buFont typeface="Arial" panose="020B0604020202020204" pitchFamily="34" charset="0"/>
              <a:buChar char="•"/>
            </a:pPr>
            <a:r>
              <a:rPr lang="en-US" altLang="ja-JP" sz="1400" dirty="0">
                <a:solidFill>
                  <a:srgbClr val="212529"/>
                </a:solidFill>
                <a:latin typeface="Barlow"/>
              </a:rPr>
              <a:t>The Danish Statistical Agency</a:t>
            </a:r>
          </a:p>
          <a:p>
            <a:pPr>
              <a:buFont typeface="Arial" panose="020B0604020202020204" pitchFamily="34" charset="0"/>
              <a:buChar char="•"/>
            </a:pPr>
            <a:r>
              <a:rPr lang="en-US" altLang="ja-JP" sz="1400" dirty="0">
                <a:solidFill>
                  <a:srgbClr val="212529"/>
                </a:solidFill>
                <a:latin typeface="Barlow"/>
              </a:rPr>
              <a:t>The Icelandic Statistical Agency</a:t>
            </a:r>
          </a:p>
          <a:p>
            <a:pPr>
              <a:buFont typeface="Arial" panose="020B0604020202020204" pitchFamily="34" charset="0"/>
              <a:buChar char="•"/>
            </a:pPr>
            <a:r>
              <a:rPr lang="en-US" altLang="ja-JP" sz="1400" dirty="0">
                <a:solidFill>
                  <a:srgbClr val="212529"/>
                </a:solidFill>
                <a:latin typeface="Barlow"/>
              </a:rPr>
              <a:t>The Norwegian Statistical Agency</a:t>
            </a:r>
          </a:p>
          <a:p>
            <a:pPr>
              <a:buFont typeface="Arial" panose="020B0604020202020204" pitchFamily="34" charset="0"/>
              <a:buChar char="•"/>
            </a:pPr>
            <a:r>
              <a:rPr lang="en-US" altLang="ja-JP" sz="1400" dirty="0">
                <a:solidFill>
                  <a:srgbClr val="212529"/>
                </a:solidFill>
                <a:latin typeface="Barlow"/>
              </a:rPr>
              <a:t>The Finnish Ministry of Transport and Communications (From 2016 to 2017)</a:t>
            </a:r>
          </a:p>
          <a:p>
            <a:pPr>
              <a:buFont typeface="Arial" panose="020B0604020202020204" pitchFamily="34" charset="0"/>
              <a:buChar char="•"/>
            </a:pPr>
            <a:r>
              <a:rPr lang="en-US" altLang="ja-JP" sz="1400" dirty="0">
                <a:solidFill>
                  <a:srgbClr val="212529"/>
                </a:solidFill>
                <a:latin typeface="Barlow"/>
              </a:rPr>
              <a:t>The Finnish Association of Accounting Firms (2017-2018)</a:t>
            </a:r>
          </a:p>
          <a:p>
            <a:r>
              <a:rPr lang="en-US" altLang="ja-JP" sz="1400" dirty="0">
                <a:solidFill>
                  <a:srgbClr val="212529"/>
                </a:solidFill>
                <a:latin typeface="Barlow"/>
                <a:hlinkClick r:id="rId4"/>
              </a:rPr>
              <a:t>https://nordicsmartgovernment.org/#collaboration</a:t>
            </a:r>
            <a:endParaRPr lang="en-US" altLang="ja-JP" sz="1400" dirty="0">
              <a:solidFill>
                <a:srgbClr val="212529"/>
              </a:solidFill>
              <a:latin typeface="Barlow"/>
            </a:endParaRPr>
          </a:p>
        </p:txBody>
      </p:sp>
      <p:sp>
        <p:nvSpPr>
          <p:cNvPr id="2" name="テキスト ボックス 1">
            <a:extLst>
              <a:ext uri="{FF2B5EF4-FFF2-40B4-BE49-F238E27FC236}">
                <a16:creationId xmlns:a16="http://schemas.microsoft.com/office/drawing/2014/main" id="{B3D80680-D3C2-5E40-8A74-845260090BB6}"/>
              </a:ext>
            </a:extLst>
          </p:cNvPr>
          <p:cNvSpPr txBox="1"/>
          <p:nvPr/>
        </p:nvSpPr>
        <p:spPr>
          <a:xfrm>
            <a:off x="4017174" y="1374123"/>
            <a:ext cx="1654620" cy="369332"/>
          </a:xfrm>
          <a:prstGeom prst="rect">
            <a:avLst/>
          </a:prstGeom>
          <a:noFill/>
        </p:spPr>
        <p:txBody>
          <a:bodyPr wrap="none" rtlCol="0">
            <a:spAutoFit/>
          </a:bodyPr>
          <a:lstStyle/>
          <a:p>
            <a:r>
              <a:rPr kumimoji="1" lang="ja-JP" altLang="en-US" dirty="0"/>
              <a:t>電子インボイス</a:t>
            </a:r>
          </a:p>
        </p:txBody>
      </p:sp>
      <p:cxnSp>
        <p:nvCxnSpPr>
          <p:cNvPr id="5" name="直線矢印コネクタ 4">
            <a:extLst>
              <a:ext uri="{FF2B5EF4-FFF2-40B4-BE49-F238E27FC236}">
                <a16:creationId xmlns:a16="http://schemas.microsoft.com/office/drawing/2014/main" id="{FD423E03-B9A3-BF4E-A535-5A28CE5F4EFE}"/>
              </a:ext>
            </a:extLst>
          </p:cNvPr>
          <p:cNvCxnSpPr>
            <a:cxnSpLocks/>
          </p:cNvCxnSpPr>
          <p:nvPr/>
        </p:nvCxnSpPr>
        <p:spPr>
          <a:xfrm flipH="1">
            <a:off x="3779912" y="1700808"/>
            <a:ext cx="360040" cy="1181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7D3434CC-C8F9-EB42-8EF2-D1CECD39FFD6}"/>
              </a:ext>
            </a:extLst>
          </p:cNvPr>
          <p:cNvSpPr txBox="1"/>
          <p:nvPr/>
        </p:nvSpPr>
        <p:spPr>
          <a:xfrm>
            <a:off x="6120632" y="836712"/>
            <a:ext cx="1547712" cy="646331"/>
          </a:xfrm>
          <a:prstGeom prst="rect">
            <a:avLst/>
          </a:prstGeom>
          <a:noFill/>
        </p:spPr>
        <p:txBody>
          <a:bodyPr wrap="square" rtlCol="0">
            <a:spAutoFit/>
          </a:bodyPr>
          <a:lstStyle/>
          <a:p>
            <a:r>
              <a:rPr kumimoji="1" lang="ja-JP" altLang="en-US"/>
              <a:t>標準化されたデータ</a:t>
            </a:r>
            <a:r>
              <a:rPr lang="ja-JP" altLang="en-US"/>
              <a:t>記録</a:t>
            </a:r>
            <a:endParaRPr kumimoji="1" lang="ja-JP" altLang="en-US"/>
          </a:p>
        </p:txBody>
      </p:sp>
      <p:sp>
        <p:nvSpPr>
          <p:cNvPr id="14" name="テキスト ボックス 13">
            <a:extLst>
              <a:ext uri="{FF2B5EF4-FFF2-40B4-BE49-F238E27FC236}">
                <a16:creationId xmlns:a16="http://schemas.microsoft.com/office/drawing/2014/main" id="{9B4FA2DB-E7F1-CD4A-A54A-DE04DD07FCAD}"/>
              </a:ext>
            </a:extLst>
          </p:cNvPr>
          <p:cNvSpPr txBox="1"/>
          <p:nvPr/>
        </p:nvSpPr>
        <p:spPr>
          <a:xfrm>
            <a:off x="8072516" y="1846565"/>
            <a:ext cx="1107996" cy="646331"/>
          </a:xfrm>
          <a:prstGeom prst="rect">
            <a:avLst/>
          </a:prstGeom>
          <a:noFill/>
        </p:spPr>
        <p:txBody>
          <a:bodyPr wrap="none" rtlCol="0">
            <a:spAutoFit/>
          </a:bodyPr>
          <a:lstStyle/>
          <a:p>
            <a:pPr algn="ctr"/>
            <a:r>
              <a:rPr kumimoji="1" lang="ja-JP" altLang="en-US"/>
              <a:t>外部報告</a:t>
            </a:r>
            <a:endParaRPr kumimoji="1" lang="en-US" altLang="ja-JP" dirty="0"/>
          </a:p>
          <a:p>
            <a:pPr algn="ctr"/>
            <a:r>
              <a:rPr lang="ja-JP" altLang="en-US"/>
              <a:t>ツール</a:t>
            </a:r>
            <a:endParaRPr kumimoji="1" lang="ja-JP" altLang="en-US"/>
          </a:p>
        </p:txBody>
      </p:sp>
      <p:sp>
        <p:nvSpPr>
          <p:cNvPr id="15" name="テキスト ボックス 14">
            <a:extLst>
              <a:ext uri="{FF2B5EF4-FFF2-40B4-BE49-F238E27FC236}">
                <a16:creationId xmlns:a16="http://schemas.microsoft.com/office/drawing/2014/main" id="{C94B0606-B1BD-7542-AAE4-E1F78D8A7A35}"/>
              </a:ext>
            </a:extLst>
          </p:cNvPr>
          <p:cNvSpPr txBox="1"/>
          <p:nvPr/>
        </p:nvSpPr>
        <p:spPr>
          <a:xfrm>
            <a:off x="7596336" y="2771636"/>
            <a:ext cx="1689886" cy="369332"/>
          </a:xfrm>
          <a:prstGeom prst="rect">
            <a:avLst/>
          </a:prstGeom>
          <a:noFill/>
        </p:spPr>
        <p:txBody>
          <a:bodyPr wrap="none" rtlCol="0">
            <a:spAutoFit/>
          </a:bodyPr>
          <a:lstStyle/>
          <a:p>
            <a:pPr algn="ctr"/>
            <a:r>
              <a:rPr lang="ja-JP" altLang="en-US"/>
              <a:t>利用者用アプリ</a:t>
            </a:r>
            <a:endParaRPr lang="en-US" altLang="ja-JP" dirty="0"/>
          </a:p>
        </p:txBody>
      </p:sp>
      <p:sp>
        <p:nvSpPr>
          <p:cNvPr id="17" name="テキスト ボックス 16">
            <a:extLst>
              <a:ext uri="{FF2B5EF4-FFF2-40B4-BE49-F238E27FC236}">
                <a16:creationId xmlns:a16="http://schemas.microsoft.com/office/drawing/2014/main" id="{7A674B5C-407F-6547-BCAB-31BE37A4F42B}"/>
              </a:ext>
            </a:extLst>
          </p:cNvPr>
          <p:cNvSpPr txBox="1"/>
          <p:nvPr/>
        </p:nvSpPr>
        <p:spPr>
          <a:xfrm>
            <a:off x="2856426" y="3995772"/>
            <a:ext cx="1459054" cy="369332"/>
          </a:xfrm>
          <a:prstGeom prst="rect">
            <a:avLst/>
          </a:prstGeom>
          <a:noFill/>
        </p:spPr>
        <p:txBody>
          <a:bodyPr wrap="none" rtlCol="0">
            <a:spAutoFit/>
          </a:bodyPr>
          <a:lstStyle/>
          <a:p>
            <a:pPr algn="ctr"/>
            <a:r>
              <a:rPr lang="ja-JP" altLang="en-US"/>
              <a:t>販売用アプリ</a:t>
            </a:r>
            <a:endParaRPr lang="en-US" altLang="ja-JP" dirty="0"/>
          </a:p>
        </p:txBody>
      </p:sp>
      <p:sp>
        <p:nvSpPr>
          <p:cNvPr id="18" name="テキスト ボックス 17">
            <a:extLst>
              <a:ext uri="{FF2B5EF4-FFF2-40B4-BE49-F238E27FC236}">
                <a16:creationId xmlns:a16="http://schemas.microsoft.com/office/drawing/2014/main" id="{72648407-C8B5-A344-A596-B1EEE33DC2B2}"/>
              </a:ext>
            </a:extLst>
          </p:cNvPr>
          <p:cNvSpPr txBox="1"/>
          <p:nvPr/>
        </p:nvSpPr>
        <p:spPr>
          <a:xfrm>
            <a:off x="4256453" y="5939988"/>
            <a:ext cx="1677062" cy="369332"/>
          </a:xfrm>
          <a:prstGeom prst="rect">
            <a:avLst/>
          </a:prstGeom>
          <a:noFill/>
        </p:spPr>
        <p:txBody>
          <a:bodyPr wrap="none" rtlCol="0">
            <a:spAutoFit/>
          </a:bodyPr>
          <a:lstStyle/>
          <a:p>
            <a:pPr algn="ctr"/>
            <a:r>
              <a:rPr lang="ja-JP" altLang="en-US"/>
              <a:t>支払い用アプリ</a:t>
            </a:r>
            <a:endParaRPr lang="en-US" altLang="ja-JP" dirty="0"/>
          </a:p>
        </p:txBody>
      </p:sp>
      <p:sp>
        <p:nvSpPr>
          <p:cNvPr id="19" name="テキスト ボックス 18">
            <a:extLst>
              <a:ext uri="{FF2B5EF4-FFF2-40B4-BE49-F238E27FC236}">
                <a16:creationId xmlns:a16="http://schemas.microsoft.com/office/drawing/2014/main" id="{70E29F41-6479-6843-9D9D-4CF65F6CA531}"/>
              </a:ext>
            </a:extLst>
          </p:cNvPr>
          <p:cNvSpPr txBox="1"/>
          <p:nvPr/>
        </p:nvSpPr>
        <p:spPr>
          <a:xfrm>
            <a:off x="6299353" y="5939988"/>
            <a:ext cx="1107996" cy="369332"/>
          </a:xfrm>
          <a:prstGeom prst="rect">
            <a:avLst/>
          </a:prstGeom>
          <a:noFill/>
        </p:spPr>
        <p:txBody>
          <a:bodyPr wrap="none" rtlCol="0">
            <a:spAutoFit/>
          </a:bodyPr>
          <a:lstStyle/>
          <a:p>
            <a:pPr algn="ctr"/>
            <a:r>
              <a:rPr lang="ja-JP" altLang="en-US"/>
              <a:t>在庫管理</a:t>
            </a:r>
            <a:endParaRPr lang="en-US" altLang="ja-JP" dirty="0"/>
          </a:p>
        </p:txBody>
      </p:sp>
      <p:sp>
        <p:nvSpPr>
          <p:cNvPr id="20" name="テキスト ボックス 19">
            <a:extLst>
              <a:ext uri="{FF2B5EF4-FFF2-40B4-BE49-F238E27FC236}">
                <a16:creationId xmlns:a16="http://schemas.microsoft.com/office/drawing/2014/main" id="{FAD4284F-5938-AD49-ABE0-A37A89CF8093}"/>
              </a:ext>
            </a:extLst>
          </p:cNvPr>
          <p:cNvSpPr txBox="1"/>
          <p:nvPr/>
        </p:nvSpPr>
        <p:spPr>
          <a:xfrm>
            <a:off x="6983826" y="4655142"/>
            <a:ext cx="1612941" cy="369332"/>
          </a:xfrm>
          <a:prstGeom prst="rect">
            <a:avLst/>
          </a:prstGeom>
          <a:noFill/>
        </p:spPr>
        <p:txBody>
          <a:bodyPr wrap="none" rtlCol="0">
            <a:spAutoFit/>
          </a:bodyPr>
          <a:lstStyle/>
          <a:p>
            <a:pPr algn="ctr"/>
            <a:r>
              <a:rPr lang="ja-JP" altLang="en-US"/>
              <a:t>会計アプリ　他</a:t>
            </a:r>
            <a:endParaRPr lang="en-US" altLang="ja-JP" dirty="0"/>
          </a:p>
        </p:txBody>
      </p:sp>
      <p:sp>
        <p:nvSpPr>
          <p:cNvPr id="21" name="テキスト ボックス 20">
            <a:extLst>
              <a:ext uri="{FF2B5EF4-FFF2-40B4-BE49-F238E27FC236}">
                <a16:creationId xmlns:a16="http://schemas.microsoft.com/office/drawing/2014/main" id="{9DE0810F-6440-7A46-B549-B242C333611F}"/>
              </a:ext>
            </a:extLst>
          </p:cNvPr>
          <p:cNvSpPr txBox="1"/>
          <p:nvPr/>
        </p:nvSpPr>
        <p:spPr>
          <a:xfrm>
            <a:off x="4924871" y="4412384"/>
            <a:ext cx="2167901" cy="369332"/>
          </a:xfrm>
          <a:prstGeom prst="rect">
            <a:avLst/>
          </a:prstGeom>
          <a:noFill/>
        </p:spPr>
        <p:txBody>
          <a:bodyPr wrap="none" rtlCol="0">
            <a:spAutoFit/>
          </a:bodyPr>
          <a:lstStyle/>
          <a:p>
            <a:r>
              <a:rPr kumimoji="1" lang="en-US" altLang="ja-JP" dirty="0"/>
              <a:t>TALTIO</a:t>
            </a:r>
            <a:r>
              <a:rPr kumimoji="1" lang="ja-JP" altLang="en-US"/>
              <a:t>インタフェース</a:t>
            </a:r>
          </a:p>
        </p:txBody>
      </p:sp>
      <p:sp>
        <p:nvSpPr>
          <p:cNvPr id="22" name="テキスト ボックス 21">
            <a:extLst>
              <a:ext uri="{FF2B5EF4-FFF2-40B4-BE49-F238E27FC236}">
                <a16:creationId xmlns:a16="http://schemas.microsoft.com/office/drawing/2014/main" id="{17307766-CB4F-B34F-8FDD-790D04E778E5}"/>
              </a:ext>
            </a:extLst>
          </p:cNvPr>
          <p:cNvSpPr txBox="1"/>
          <p:nvPr/>
        </p:nvSpPr>
        <p:spPr>
          <a:xfrm>
            <a:off x="5148064" y="2442374"/>
            <a:ext cx="1210588" cy="338554"/>
          </a:xfrm>
          <a:prstGeom prst="rect">
            <a:avLst/>
          </a:prstGeom>
          <a:noFill/>
        </p:spPr>
        <p:txBody>
          <a:bodyPr wrap="none" rtlCol="0">
            <a:spAutoFit/>
          </a:bodyPr>
          <a:lstStyle/>
          <a:p>
            <a:r>
              <a:rPr kumimoji="1" lang="ja-JP" altLang="en-US" sz="1600"/>
              <a:t>情報</a:t>
            </a:r>
            <a:r>
              <a:rPr lang="ja-JP" altLang="en-US" sz="1600"/>
              <a:t>の保存</a:t>
            </a:r>
            <a:endParaRPr kumimoji="1" lang="ja-JP" altLang="en-US" sz="1600"/>
          </a:p>
        </p:txBody>
      </p:sp>
      <p:sp>
        <p:nvSpPr>
          <p:cNvPr id="23" name="テキスト ボックス 22">
            <a:extLst>
              <a:ext uri="{FF2B5EF4-FFF2-40B4-BE49-F238E27FC236}">
                <a16:creationId xmlns:a16="http://schemas.microsoft.com/office/drawing/2014/main" id="{02A657B7-0497-7B40-A6EC-1C51E2C3A619}"/>
              </a:ext>
            </a:extLst>
          </p:cNvPr>
          <p:cNvSpPr txBox="1"/>
          <p:nvPr/>
        </p:nvSpPr>
        <p:spPr>
          <a:xfrm>
            <a:off x="5139106" y="1793791"/>
            <a:ext cx="2167901" cy="369332"/>
          </a:xfrm>
          <a:prstGeom prst="rect">
            <a:avLst/>
          </a:prstGeom>
          <a:noFill/>
        </p:spPr>
        <p:txBody>
          <a:bodyPr wrap="none" rtlCol="0">
            <a:spAutoFit/>
          </a:bodyPr>
          <a:lstStyle/>
          <a:p>
            <a:r>
              <a:rPr kumimoji="1" lang="en-US" altLang="ja-JP" dirty="0"/>
              <a:t>TALTIO</a:t>
            </a:r>
            <a:r>
              <a:rPr kumimoji="1" lang="ja-JP" altLang="en-US"/>
              <a:t>インタフェース</a:t>
            </a:r>
          </a:p>
        </p:txBody>
      </p:sp>
      <p:sp>
        <p:nvSpPr>
          <p:cNvPr id="11" name="正方形/長方形 10">
            <a:extLst>
              <a:ext uri="{FF2B5EF4-FFF2-40B4-BE49-F238E27FC236}">
                <a16:creationId xmlns:a16="http://schemas.microsoft.com/office/drawing/2014/main" id="{BC96F294-3591-AF40-9993-9BD4A9585ADE}"/>
              </a:ext>
            </a:extLst>
          </p:cNvPr>
          <p:cNvSpPr/>
          <p:nvPr/>
        </p:nvSpPr>
        <p:spPr>
          <a:xfrm>
            <a:off x="1391531" y="6232387"/>
            <a:ext cx="7738558" cy="523220"/>
          </a:xfrm>
          <a:prstGeom prst="rect">
            <a:avLst/>
          </a:prstGeom>
          <a:solidFill>
            <a:schemeClr val="bg1"/>
          </a:solidFill>
        </p:spPr>
        <p:txBody>
          <a:bodyPr wrap="square">
            <a:spAutoFit/>
          </a:bodyPr>
          <a:lstStyle/>
          <a:p>
            <a:pPr algn="r"/>
            <a:r>
              <a:rPr lang="en-US" altLang="ja-JP" sz="1400" dirty="0"/>
              <a:t>”Nordic Smart Government 2.0 TALTIO Proof-of-Concept Documentation” https://</a:t>
            </a:r>
            <a:r>
              <a:rPr lang="en-US" altLang="ja-JP" sz="1400" dirty="0" err="1"/>
              <a:t>nordicsmartgovernment.org</a:t>
            </a:r>
            <a:r>
              <a:rPr lang="en-US" altLang="ja-JP" sz="1400" dirty="0"/>
              <a:t>/sites/default/files/2019-09/</a:t>
            </a:r>
            <a:r>
              <a:rPr lang="en-US" altLang="ja-JP" sz="1400" dirty="0" err="1"/>
              <a:t>taltio</a:t>
            </a:r>
            <a:r>
              <a:rPr lang="en-US" altLang="ja-JP" sz="1400" dirty="0"/>
              <a:t>_-_</a:t>
            </a:r>
            <a:r>
              <a:rPr lang="en-US" altLang="ja-JP" sz="1400" dirty="0" err="1"/>
              <a:t>test_of_datawarehouse.pdf</a:t>
            </a:r>
            <a:r>
              <a:rPr lang="en-US" altLang="ja-JP" sz="1400" dirty="0"/>
              <a:t> </a:t>
            </a:r>
          </a:p>
        </p:txBody>
      </p:sp>
      <p:sp>
        <p:nvSpPr>
          <p:cNvPr id="26" name="テキスト ボックス 25">
            <a:extLst>
              <a:ext uri="{FF2B5EF4-FFF2-40B4-BE49-F238E27FC236}">
                <a16:creationId xmlns:a16="http://schemas.microsoft.com/office/drawing/2014/main" id="{C3C34C4C-31CB-D246-AB9E-DA725592AEBA}"/>
              </a:ext>
            </a:extLst>
          </p:cNvPr>
          <p:cNvSpPr txBox="1"/>
          <p:nvPr/>
        </p:nvSpPr>
        <p:spPr>
          <a:xfrm>
            <a:off x="3231529" y="2339588"/>
            <a:ext cx="1418978" cy="369332"/>
          </a:xfrm>
          <a:prstGeom prst="rect">
            <a:avLst/>
          </a:prstGeom>
          <a:noFill/>
        </p:spPr>
        <p:txBody>
          <a:bodyPr wrap="none" rtlCol="0">
            <a:spAutoFit/>
          </a:bodyPr>
          <a:lstStyle/>
          <a:p>
            <a:r>
              <a:rPr kumimoji="1" lang="ja-JP" altLang="en-US"/>
              <a:t>データソース</a:t>
            </a:r>
          </a:p>
        </p:txBody>
      </p:sp>
      <p:pic>
        <p:nvPicPr>
          <p:cNvPr id="8" name="図 7" descr="テキスト, 地図 が含まれている画像&#10;&#10;自動的に生成された説明">
            <a:extLst>
              <a:ext uri="{FF2B5EF4-FFF2-40B4-BE49-F238E27FC236}">
                <a16:creationId xmlns:a16="http://schemas.microsoft.com/office/drawing/2014/main" id="{1D16D10D-263F-7140-A3B7-46B68861D6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0" y="-16363"/>
            <a:ext cx="3298187" cy="2252816"/>
          </a:xfrm>
          <a:prstGeom prst="rect">
            <a:avLst/>
          </a:prstGeom>
        </p:spPr>
      </p:pic>
      <p:sp>
        <p:nvSpPr>
          <p:cNvPr id="3" name="テキスト ボックス 2">
            <a:extLst>
              <a:ext uri="{FF2B5EF4-FFF2-40B4-BE49-F238E27FC236}">
                <a16:creationId xmlns:a16="http://schemas.microsoft.com/office/drawing/2014/main" id="{EA563847-DB4C-FE47-8345-2DC0D0BAFCC4}"/>
              </a:ext>
            </a:extLst>
          </p:cNvPr>
          <p:cNvSpPr txBox="1"/>
          <p:nvPr/>
        </p:nvSpPr>
        <p:spPr>
          <a:xfrm>
            <a:off x="4246949" y="1597266"/>
            <a:ext cx="1569660" cy="369332"/>
          </a:xfrm>
          <a:prstGeom prst="rect">
            <a:avLst/>
          </a:prstGeom>
          <a:noFill/>
        </p:spPr>
        <p:txBody>
          <a:bodyPr wrap="none" rtlCol="0">
            <a:spAutoFit/>
          </a:bodyPr>
          <a:lstStyle/>
          <a:p>
            <a:r>
              <a:rPr kumimoji="1" lang="ja-JP" altLang="en-US" dirty="0"/>
              <a:t>電子レシート</a:t>
            </a:r>
          </a:p>
        </p:txBody>
      </p:sp>
      <p:cxnSp>
        <p:nvCxnSpPr>
          <p:cNvPr id="7" name="直線矢印コネクタ 6">
            <a:extLst>
              <a:ext uri="{FF2B5EF4-FFF2-40B4-BE49-F238E27FC236}">
                <a16:creationId xmlns:a16="http://schemas.microsoft.com/office/drawing/2014/main" id="{D9741879-D699-2941-AB4B-9A064D07AE72}"/>
              </a:ext>
            </a:extLst>
          </p:cNvPr>
          <p:cNvCxnSpPr>
            <a:cxnSpLocks/>
          </p:cNvCxnSpPr>
          <p:nvPr/>
        </p:nvCxnSpPr>
        <p:spPr>
          <a:xfrm flipH="1">
            <a:off x="3995936" y="1895855"/>
            <a:ext cx="360040" cy="1181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28E1F07-A902-754A-ABE8-07BEA2086803}"/>
              </a:ext>
            </a:extLst>
          </p:cNvPr>
          <p:cNvSpPr txBox="1"/>
          <p:nvPr/>
        </p:nvSpPr>
        <p:spPr>
          <a:xfrm>
            <a:off x="8123953" y="5971767"/>
            <a:ext cx="852118" cy="276999"/>
          </a:xfrm>
          <a:prstGeom prst="rect">
            <a:avLst/>
          </a:prstGeom>
          <a:noFill/>
        </p:spPr>
        <p:txBody>
          <a:bodyPr wrap="square" rtlCol="0">
            <a:spAutoFit/>
          </a:bodyPr>
          <a:lstStyle/>
          <a:p>
            <a:pPr algn="r"/>
            <a:r>
              <a:rPr lang="en-US" altLang="ja-JP" sz="1200" dirty="0"/>
              <a:t>25</a:t>
            </a:r>
          </a:p>
        </p:txBody>
      </p:sp>
    </p:spTree>
    <p:extLst>
      <p:ext uri="{BB962C8B-B14F-4D97-AF65-F5344CB8AC3E}">
        <p14:creationId xmlns:p14="http://schemas.microsoft.com/office/powerpoint/2010/main" val="3147738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descr="地図と文字のスクリーンショット&#10;&#10;自動的に生成された説明">
            <a:extLst>
              <a:ext uri="{FF2B5EF4-FFF2-40B4-BE49-F238E27FC236}">
                <a16:creationId xmlns:a16="http://schemas.microsoft.com/office/drawing/2014/main" id="{4BEEAFF4-31C5-6044-98D4-2C3ACD8B5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73" y="980728"/>
            <a:ext cx="9068431" cy="5904656"/>
          </a:xfrm>
          <a:prstGeom prst="rect">
            <a:avLst/>
          </a:prstGeom>
        </p:spPr>
      </p:pic>
      <p:sp>
        <p:nvSpPr>
          <p:cNvPr id="2" name="タイトル 1">
            <a:extLst>
              <a:ext uri="{FF2B5EF4-FFF2-40B4-BE49-F238E27FC236}">
                <a16:creationId xmlns:a16="http://schemas.microsoft.com/office/drawing/2014/main" id="{32095F5E-2030-A44C-BF74-DFDC64A39A71}"/>
              </a:ext>
            </a:extLst>
          </p:cNvPr>
          <p:cNvSpPr>
            <a:spLocks noGrp="1"/>
          </p:cNvSpPr>
          <p:nvPr>
            <p:ph type="title"/>
          </p:nvPr>
        </p:nvSpPr>
        <p:spPr>
          <a:xfrm>
            <a:off x="457200" y="54784"/>
            <a:ext cx="8229600" cy="562074"/>
          </a:xfrm>
        </p:spPr>
        <p:txBody>
          <a:bodyPr/>
          <a:lstStyle/>
          <a:p>
            <a:r>
              <a:rPr lang="ja-JP" altLang="en-US" sz="3600"/>
              <a:t>アーキテクチャ全体図</a:t>
            </a:r>
            <a:endParaRPr kumimoji="1" lang="ja-JP" altLang="en-US" sz="3600"/>
          </a:p>
        </p:txBody>
      </p:sp>
      <p:sp>
        <p:nvSpPr>
          <p:cNvPr id="3" name="テキスト ボックス 2">
            <a:extLst>
              <a:ext uri="{FF2B5EF4-FFF2-40B4-BE49-F238E27FC236}">
                <a16:creationId xmlns:a16="http://schemas.microsoft.com/office/drawing/2014/main" id="{A40A3A04-A6D4-A845-B369-DBC8A22D5E22}"/>
              </a:ext>
            </a:extLst>
          </p:cNvPr>
          <p:cNvSpPr txBox="1"/>
          <p:nvPr/>
        </p:nvSpPr>
        <p:spPr>
          <a:xfrm>
            <a:off x="-68896" y="4725144"/>
            <a:ext cx="1654620" cy="369332"/>
          </a:xfrm>
          <a:prstGeom prst="rect">
            <a:avLst/>
          </a:prstGeom>
          <a:noFill/>
        </p:spPr>
        <p:txBody>
          <a:bodyPr wrap="none" rtlCol="0">
            <a:spAutoFit/>
          </a:bodyPr>
          <a:lstStyle/>
          <a:p>
            <a:r>
              <a:rPr kumimoji="1" lang="ja-JP" altLang="en-US"/>
              <a:t>電子インボイス</a:t>
            </a:r>
          </a:p>
        </p:txBody>
      </p:sp>
      <p:sp>
        <p:nvSpPr>
          <p:cNvPr id="6" name="テキスト ボックス 5">
            <a:extLst>
              <a:ext uri="{FF2B5EF4-FFF2-40B4-BE49-F238E27FC236}">
                <a16:creationId xmlns:a16="http://schemas.microsoft.com/office/drawing/2014/main" id="{9C1C48B2-8625-E348-90FD-F8DE15DFE987}"/>
              </a:ext>
            </a:extLst>
          </p:cNvPr>
          <p:cNvSpPr txBox="1"/>
          <p:nvPr/>
        </p:nvSpPr>
        <p:spPr>
          <a:xfrm>
            <a:off x="-36512" y="3643552"/>
            <a:ext cx="1800493" cy="369332"/>
          </a:xfrm>
          <a:prstGeom prst="rect">
            <a:avLst/>
          </a:prstGeom>
          <a:noFill/>
        </p:spPr>
        <p:txBody>
          <a:bodyPr wrap="none" rtlCol="0">
            <a:spAutoFit/>
          </a:bodyPr>
          <a:lstStyle/>
          <a:p>
            <a:r>
              <a:rPr lang="ja-JP" altLang="en-US"/>
              <a:t>銀行取引明細書</a:t>
            </a:r>
            <a:endParaRPr kumimoji="1" lang="ja-JP" altLang="en-US"/>
          </a:p>
        </p:txBody>
      </p:sp>
      <p:sp>
        <p:nvSpPr>
          <p:cNvPr id="7" name="テキスト ボックス 6">
            <a:extLst>
              <a:ext uri="{FF2B5EF4-FFF2-40B4-BE49-F238E27FC236}">
                <a16:creationId xmlns:a16="http://schemas.microsoft.com/office/drawing/2014/main" id="{21C0C645-F2CE-DD43-88B0-196461330F1A}"/>
              </a:ext>
            </a:extLst>
          </p:cNvPr>
          <p:cNvSpPr txBox="1"/>
          <p:nvPr/>
        </p:nvSpPr>
        <p:spPr>
          <a:xfrm>
            <a:off x="0" y="5517232"/>
            <a:ext cx="1640962" cy="369332"/>
          </a:xfrm>
          <a:prstGeom prst="rect">
            <a:avLst/>
          </a:prstGeom>
          <a:noFill/>
        </p:spPr>
        <p:txBody>
          <a:bodyPr wrap="none" rtlCol="0">
            <a:spAutoFit/>
          </a:bodyPr>
          <a:lstStyle/>
          <a:p>
            <a:r>
              <a:rPr kumimoji="1" lang="en-US" altLang="ja-JP" dirty="0"/>
              <a:t>PEPPOL BIS etc.</a:t>
            </a:r>
            <a:endParaRPr kumimoji="1" lang="ja-JP" altLang="en-US"/>
          </a:p>
        </p:txBody>
      </p:sp>
      <p:sp>
        <p:nvSpPr>
          <p:cNvPr id="8" name="テキスト ボックス 7">
            <a:extLst>
              <a:ext uri="{FF2B5EF4-FFF2-40B4-BE49-F238E27FC236}">
                <a16:creationId xmlns:a16="http://schemas.microsoft.com/office/drawing/2014/main" id="{B01D04A7-CB6D-3041-9EE4-1F1A306D6451}"/>
              </a:ext>
            </a:extLst>
          </p:cNvPr>
          <p:cNvSpPr txBox="1"/>
          <p:nvPr/>
        </p:nvSpPr>
        <p:spPr>
          <a:xfrm>
            <a:off x="7020272" y="2852936"/>
            <a:ext cx="1107996" cy="369332"/>
          </a:xfrm>
          <a:prstGeom prst="rect">
            <a:avLst/>
          </a:prstGeom>
          <a:noFill/>
        </p:spPr>
        <p:txBody>
          <a:bodyPr wrap="none" rtlCol="0">
            <a:spAutoFit/>
          </a:bodyPr>
          <a:lstStyle/>
          <a:p>
            <a:r>
              <a:rPr kumimoji="1" lang="ja-JP" altLang="en-US"/>
              <a:t>税務監査</a:t>
            </a:r>
          </a:p>
        </p:txBody>
      </p:sp>
      <p:sp>
        <p:nvSpPr>
          <p:cNvPr id="9" name="テキスト ボックス 8">
            <a:extLst>
              <a:ext uri="{FF2B5EF4-FFF2-40B4-BE49-F238E27FC236}">
                <a16:creationId xmlns:a16="http://schemas.microsoft.com/office/drawing/2014/main" id="{3E18A966-C299-1542-BD5E-5B00B009E61E}"/>
              </a:ext>
            </a:extLst>
          </p:cNvPr>
          <p:cNvSpPr txBox="1"/>
          <p:nvPr/>
        </p:nvSpPr>
        <p:spPr>
          <a:xfrm>
            <a:off x="8132802" y="2924944"/>
            <a:ext cx="1107996" cy="369332"/>
          </a:xfrm>
          <a:prstGeom prst="rect">
            <a:avLst/>
          </a:prstGeom>
          <a:noFill/>
        </p:spPr>
        <p:txBody>
          <a:bodyPr wrap="none" rtlCol="0">
            <a:spAutoFit/>
          </a:bodyPr>
          <a:lstStyle/>
          <a:p>
            <a:r>
              <a:rPr lang="ja-JP" altLang="en-US"/>
              <a:t>税務当局</a:t>
            </a:r>
            <a:endParaRPr kumimoji="1" lang="ja-JP" altLang="en-US"/>
          </a:p>
        </p:txBody>
      </p:sp>
      <p:sp>
        <p:nvSpPr>
          <p:cNvPr id="10" name="テキスト ボックス 9">
            <a:extLst>
              <a:ext uri="{FF2B5EF4-FFF2-40B4-BE49-F238E27FC236}">
                <a16:creationId xmlns:a16="http://schemas.microsoft.com/office/drawing/2014/main" id="{9527EC23-BA2E-0146-B034-708B34BED550}"/>
              </a:ext>
            </a:extLst>
          </p:cNvPr>
          <p:cNvSpPr txBox="1"/>
          <p:nvPr/>
        </p:nvSpPr>
        <p:spPr>
          <a:xfrm>
            <a:off x="5004048" y="1916832"/>
            <a:ext cx="1107996" cy="369332"/>
          </a:xfrm>
          <a:prstGeom prst="rect">
            <a:avLst/>
          </a:prstGeom>
          <a:noFill/>
        </p:spPr>
        <p:txBody>
          <a:bodyPr wrap="none" rtlCol="0">
            <a:spAutoFit/>
          </a:bodyPr>
          <a:lstStyle/>
          <a:p>
            <a:r>
              <a:rPr kumimoji="1" lang="ja-JP" altLang="en-US"/>
              <a:t>勘定科目</a:t>
            </a:r>
          </a:p>
        </p:txBody>
      </p:sp>
      <p:sp>
        <p:nvSpPr>
          <p:cNvPr id="11" name="テキスト ボックス 10">
            <a:extLst>
              <a:ext uri="{FF2B5EF4-FFF2-40B4-BE49-F238E27FC236}">
                <a16:creationId xmlns:a16="http://schemas.microsoft.com/office/drawing/2014/main" id="{E79794D4-027D-1845-8BA2-62047BFA49F6}"/>
              </a:ext>
            </a:extLst>
          </p:cNvPr>
          <p:cNvSpPr txBox="1"/>
          <p:nvPr/>
        </p:nvSpPr>
        <p:spPr>
          <a:xfrm>
            <a:off x="4644008" y="1403484"/>
            <a:ext cx="2044149" cy="369332"/>
          </a:xfrm>
          <a:prstGeom prst="rect">
            <a:avLst/>
          </a:prstGeom>
          <a:noFill/>
        </p:spPr>
        <p:txBody>
          <a:bodyPr wrap="none" rtlCol="0">
            <a:spAutoFit/>
          </a:bodyPr>
          <a:lstStyle/>
          <a:p>
            <a:r>
              <a:rPr kumimoji="1" lang="ja-JP" altLang="en-US"/>
              <a:t>国家標準勘定科目</a:t>
            </a:r>
          </a:p>
        </p:txBody>
      </p:sp>
      <p:sp>
        <p:nvSpPr>
          <p:cNvPr id="12" name="テキスト ボックス 11">
            <a:extLst>
              <a:ext uri="{FF2B5EF4-FFF2-40B4-BE49-F238E27FC236}">
                <a16:creationId xmlns:a16="http://schemas.microsoft.com/office/drawing/2014/main" id="{9168B14C-6874-D34C-8DAE-5A4122551B6D}"/>
              </a:ext>
            </a:extLst>
          </p:cNvPr>
          <p:cNvSpPr txBox="1"/>
          <p:nvPr/>
        </p:nvSpPr>
        <p:spPr>
          <a:xfrm>
            <a:off x="4977796" y="5692606"/>
            <a:ext cx="949299" cy="369332"/>
          </a:xfrm>
          <a:prstGeom prst="rect">
            <a:avLst/>
          </a:prstGeom>
          <a:noFill/>
        </p:spPr>
        <p:txBody>
          <a:bodyPr wrap="none" rtlCol="0">
            <a:spAutoFit/>
          </a:bodyPr>
          <a:lstStyle/>
          <a:p>
            <a:r>
              <a:rPr kumimoji="1" lang="en-US" altLang="ja-JP" dirty="0"/>
              <a:t>XBRL GL</a:t>
            </a:r>
            <a:endParaRPr kumimoji="1" lang="ja-JP" altLang="en-US"/>
          </a:p>
        </p:txBody>
      </p:sp>
      <p:sp>
        <p:nvSpPr>
          <p:cNvPr id="13" name="テキスト ボックス 12">
            <a:extLst>
              <a:ext uri="{FF2B5EF4-FFF2-40B4-BE49-F238E27FC236}">
                <a16:creationId xmlns:a16="http://schemas.microsoft.com/office/drawing/2014/main" id="{AE743F5D-CD26-AE49-95B7-6361C700A9EF}"/>
              </a:ext>
            </a:extLst>
          </p:cNvPr>
          <p:cNvSpPr txBox="1"/>
          <p:nvPr/>
        </p:nvSpPr>
        <p:spPr>
          <a:xfrm>
            <a:off x="7020272" y="5692606"/>
            <a:ext cx="710387" cy="369332"/>
          </a:xfrm>
          <a:prstGeom prst="rect">
            <a:avLst/>
          </a:prstGeom>
          <a:noFill/>
        </p:spPr>
        <p:txBody>
          <a:bodyPr wrap="none" rtlCol="0">
            <a:spAutoFit/>
          </a:bodyPr>
          <a:lstStyle/>
          <a:p>
            <a:r>
              <a:rPr kumimoji="1" lang="en-US" altLang="ja-JP" dirty="0"/>
              <a:t>SAF-T</a:t>
            </a:r>
            <a:endParaRPr kumimoji="1" lang="ja-JP" altLang="en-US"/>
          </a:p>
        </p:txBody>
      </p:sp>
      <p:sp>
        <p:nvSpPr>
          <p:cNvPr id="14" name="テキスト ボックス 13">
            <a:extLst>
              <a:ext uri="{FF2B5EF4-FFF2-40B4-BE49-F238E27FC236}">
                <a16:creationId xmlns:a16="http://schemas.microsoft.com/office/drawing/2014/main" id="{F50DB2C4-BB63-5147-B11F-D07AACC2F9F4}"/>
              </a:ext>
            </a:extLst>
          </p:cNvPr>
          <p:cNvSpPr txBox="1"/>
          <p:nvPr/>
        </p:nvSpPr>
        <p:spPr>
          <a:xfrm>
            <a:off x="8137334" y="4365104"/>
            <a:ext cx="1107996" cy="369332"/>
          </a:xfrm>
          <a:prstGeom prst="rect">
            <a:avLst/>
          </a:prstGeom>
          <a:noFill/>
        </p:spPr>
        <p:txBody>
          <a:bodyPr wrap="none" rtlCol="0">
            <a:spAutoFit/>
          </a:bodyPr>
          <a:lstStyle/>
          <a:p>
            <a:r>
              <a:rPr lang="ja-JP" altLang="en-US"/>
              <a:t>中小企業</a:t>
            </a:r>
            <a:endParaRPr kumimoji="1" lang="ja-JP" altLang="en-US"/>
          </a:p>
        </p:txBody>
      </p:sp>
      <p:sp>
        <p:nvSpPr>
          <p:cNvPr id="15" name="テキスト ボックス 14">
            <a:extLst>
              <a:ext uri="{FF2B5EF4-FFF2-40B4-BE49-F238E27FC236}">
                <a16:creationId xmlns:a16="http://schemas.microsoft.com/office/drawing/2014/main" id="{8816CCD4-03D8-0240-A086-427E7BF56702}"/>
              </a:ext>
            </a:extLst>
          </p:cNvPr>
          <p:cNvSpPr txBox="1"/>
          <p:nvPr/>
        </p:nvSpPr>
        <p:spPr>
          <a:xfrm>
            <a:off x="2771800" y="3565196"/>
            <a:ext cx="1620059" cy="369332"/>
          </a:xfrm>
          <a:prstGeom prst="rect">
            <a:avLst/>
          </a:prstGeom>
          <a:noFill/>
        </p:spPr>
        <p:txBody>
          <a:bodyPr wrap="none" rtlCol="0">
            <a:spAutoFit/>
          </a:bodyPr>
          <a:lstStyle/>
          <a:p>
            <a:r>
              <a:rPr kumimoji="1" lang="en-US" altLang="ja-JP" dirty="0"/>
              <a:t>Digital shoebox</a:t>
            </a:r>
            <a:endParaRPr kumimoji="1" lang="ja-JP" altLang="en-US"/>
          </a:p>
        </p:txBody>
      </p:sp>
      <p:sp>
        <p:nvSpPr>
          <p:cNvPr id="16" name="テキスト ボックス 15">
            <a:extLst>
              <a:ext uri="{FF2B5EF4-FFF2-40B4-BE49-F238E27FC236}">
                <a16:creationId xmlns:a16="http://schemas.microsoft.com/office/drawing/2014/main" id="{CED4FDE1-78D5-9F46-8B8C-BA0976A2D233}"/>
              </a:ext>
            </a:extLst>
          </p:cNvPr>
          <p:cNvSpPr txBox="1"/>
          <p:nvPr/>
        </p:nvSpPr>
        <p:spPr>
          <a:xfrm>
            <a:off x="-36512" y="2489582"/>
            <a:ext cx="1107996" cy="369332"/>
          </a:xfrm>
          <a:prstGeom prst="rect">
            <a:avLst/>
          </a:prstGeom>
          <a:noFill/>
        </p:spPr>
        <p:txBody>
          <a:bodyPr wrap="none" rtlCol="0">
            <a:spAutoFit/>
          </a:bodyPr>
          <a:lstStyle/>
          <a:p>
            <a:r>
              <a:rPr kumimoji="1" lang="ja-JP" altLang="en-US"/>
              <a:t>電子発注</a:t>
            </a:r>
          </a:p>
        </p:txBody>
      </p:sp>
      <p:sp>
        <p:nvSpPr>
          <p:cNvPr id="17" name="テキスト ボックス 16">
            <a:extLst>
              <a:ext uri="{FF2B5EF4-FFF2-40B4-BE49-F238E27FC236}">
                <a16:creationId xmlns:a16="http://schemas.microsoft.com/office/drawing/2014/main" id="{D1EB2D38-53B9-6541-8C75-BA21A36959F6}"/>
              </a:ext>
            </a:extLst>
          </p:cNvPr>
          <p:cNvSpPr txBox="1"/>
          <p:nvPr/>
        </p:nvSpPr>
        <p:spPr>
          <a:xfrm>
            <a:off x="5230082" y="3565196"/>
            <a:ext cx="494046" cy="369332"/>
          </a:xfrm>
          <a:prstGeom prst="rect">
            <a:avLst/>
          </a:prstGeom>
          <a:noFill/>
        </p:spPr>
        <p:txBody>
          <a:bodyPr wrap="none" rtlCol="0">
            <a:spAutoFit/>
          </a:bodyPr>
          <a:lstStyle/>
          <a:p>
            <a:r>
              <a:rPr kumimoji="1" lang="en-US" altLang="ja-JP" dirty="0"/>
              <a:t>API</a:t>
            </a:r>
            <a:endParaRPr kumimoji="1" lang="ja-JP" altLang="en-US"/>
          </a:p>
        </p:txBody>
      </p:sp>
      <p:sp>
        <p:nvSpPr>
          <p:cNvPr id="18" name="テキスト ボックス 17">
            <a:extLst>
              <a:ext uri="{FF2B5EF4-FFF2-40B4-BE49-F238E27FC236}">
                <a16:creationId xmlns:a16="http://schemas.microsoft.com/office/drawing/2014/main" id="{B17AF81D-4115-0A47-B3D0-E9D0C6657C3C}"/>
              </a:ext>
            </a:extLst>
          </p:cNvPr>
          <p:cNvSpPr txBox="1"/>
          <p:nvPr/>
        </p:nvSpPr>
        <p:spPr>
          <a:xfrm>
            <a:off x="1619672" y="5949280"/>
            <a:ext cx="1505540" cy="369332"/>
          </a:xfrm>
          <a:prstGeom prst="rect">
            <a:avLst/>
          </a:prstGeom>
          <a:noFill/>
        </p:spPr>
        <p:txBody>
          <a:bodyPr wrap="none" rtlCol="0">
            <a:spAutoFit/>
          </a:bodyPr>
          <a:lstStyle/>
          <a:p>
            <a:r>
              <a:rPr lang="ja-JP" altLang="en-US"/>
              <a:t>検証サービス</a:t>
            </a:r>
            <a:endParaRPr kumimoji="1" lang="ja-JP" altLang="en-US"/>
          </a:p>
        </p:txBody>
      </p:sp>
      <p:sp>
        <p:nvSpPr>
          <p:cNvPr id="4" name="正方形/長方形 3">
            <a:extLst>
              <a:ext uri="{FF2B5EF4-FFF2-40B4-BE49-F238E27FC236}">
                <a16:creationId xmlns:a16="http://schemas.microsoft.com/office/drawing/2014/main" id="{5D9E3C56-5B73-164C-94D4-4040FC795896}"/>
              </a:ext>
            </a:extLst>
          </p:cNvPr>
          <p:cNvSpPr/>
          <p:nvPr/>
        </p:nvSpPr>
        <p:spPr>
          <a:xfrm>
            <a:off x="3122370" y="610080"/>
            <a:ext cx="5913062" cy="307777"/>
          </a:xfrm>
          <a:prstGeom prst="rect">
            <a:avLst/>
          </a:prstGeom>
        </p:spPr>
        <p:txBody>
          <a:bodyPr wrap="square">
            <a:spAutoFit/>
          </a:bodyPr>
          <a:lstStyle/>
          <a:p>
            <a:pPr algn="r"/>
            <a:r>
              <a:rPr lang="ja-JP" altLang="en-US" sz="1400"/>
              <a:t>https://github.com/nordicsmartgovernment/nordicsmartgovernment</a:t>
            </a:r>
          </a:p>
        </p:txBody>
      </p:sp>
      <p:sp>
        <p:nvSpPr>
          <p:cNvPr id="5" name="テキスト ボックス 4">
            <a:extLst>
              <a:ext uri="{FF2B5EF4-FFF2-40B4-BE49-F238E27FC236}">
                <a16:creationId xmlns:a16="http://schemas.microsoft.com/office/drawing/2014/main" id="{F42BFE65-B1DB-6F49-A9EA-A7B19BA9A122}"/>
              </a:ext>
            </a:extLst>
          </p:cNvPr>
          <p:cNvSpPr txBox="1"/>
          <p:nvPr/>
        </p:nvSpPr>
        <p:spPr>
          <a:xfrm rot="10800000" flipH="1" flipV="1">
            <a:off x="8293035" y="6564834"/>
            <a:ext cx="710386" cy="276999"/>
          </a:xfrm>
          <a:prstGeom prst="rect">
            <a:avLst/>
          </a:prstGeom>
          <a:noFill/>
        </p:spPr>
        <p:txBody>
          <a:bodyPr wrap="square" rtlCol="0">
            <a:spAutoFit/>
          </a:bodyPr>
          <a:lstStyle/>
          <a:p>
            <a:pPr algn="r"/>
            <a:r>
              <a:rPr lang="en-US" altLang="ja-JP" sz="1200" dirty="0"/>
              <a:t>26</a:t>
            </a:r>
          </a:p>
        </p:txBody>
      </p:sp>
    </p:spTree>
    <p:extLst>
      <p:ext uri="{BB962C8B-B14F-4D97-AF65-F5344CB8AC3E}">
        <p14:creationId xmlns:p14="http://schemas.microsoft.com/office/powerpoint/2010/main" val="1582080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2348880"/>
            <a:ext cx="9144000" cy="1470025"/>
          </a:xfrm>
        </p:spPr>
        <p:txBody>
          <a:bodyPr/>
          <a:lstStyle/>
          <a:p>
            <a:r>
              <a:rPr lang="en-US" altLang="ja-JP" sz="4000" dirty="0"/>
              <a:t>e</a:t>
            </a:r>
            <a:r>
              <a:rPr lang="en-US" altLang="ja-JP" sz="4000" u="sng" dirty="0"/>
              <a:t>X</a:t>
            </a:r>
            <a:r>
              <a:rPr lang="en-US" altLang="ja-JP" sz="4000" dirty="0"/>
              <a:t>tensible </a:t>
            </a:r>
            <a:r>
              <a:rPr lang="en-US" altLang="ja-JP" sz="4000" u="sng" dirty="0"/>
              <a:t>B</a:t>
            </a:r>
            <a:r>
              <a:rPr lang="en-US" altLang="ja-JP" sz="4000" dirty="0"/>
              <a:t>usiness </a:t>
            </a:r>
            <a:r>
              <a:rPr lang="en-US" altLang="ja-JP" sz="4000" u="sng" dirty="0"/>
              <a:t>R</a:t>
            </a:r>
            <a:r>
              <a:rPr lang="en-US" altLang="ja-JP" sz="4000" dirty="0"/>
              <a:t>eporting </a:t>
            </a:r>
            <a:r>
              <a:rPr lang="en-US" altLang="ja-JP" sz="4000" u="sng" dirty="0"/>
              <a:t>L</a:t>
            </a:r>
            <a:r>
              <a:rPr lang="en-US" altLang="ja-JP" sz="4000" dirty="0"/>
              <a:t>anguage</a:t>
            </a:r>
            <a:endParaRPr lang="ja-JP" altLang="en-US" sz="4000"/>
          </a:p>
        </p:txBody>
      </p:sp>
      <p:sp>
        <p:nvSpPr>
          <p:cNvPr id="4" name="テキスト ボックス 3">
            <a:extLst>
              <a:ext uri="{FF2B5EF4-FFF2-40B4-BE49-F238E27FC236}">
                <a16:creationId xmlns:a16="http://schemas.microsoft.com/office/drawing/2014/main" id="{2327D51F-1D04-F44A-8250-702893DEB4AB}"/>
              </a:ext>
            </a:extLst>
          </p:cNvPr>
          <p:cNvSpPr txBox="1"/>
          <p:nvPr/>
        </p:nvSpPr>
        <p:spPr>
          <a:xfrm>
            <a:off x="8460432" y="6525344"/>
            <a:ext cx="576064" cy="276999"/>
          </a:xfrm>
          <a:prstGeom prst="rect">
            <a:avLst/>
          </a:prstGeom>
          <a:noFill/>
        </p:spPr>
        <p:txBody>
          <a:bodyPr wrap="square" rtlCol="0">
            <a:spAutoFit/>
          </a:bodyPr>
          <a:lstStyle/>
          <a:p>
            <a:pPr algn="r"/>
            <a:r>
              <a:rPr lang="en-US" altLang="ja-JP" sz="1200" dirty="0"/>
              <a:t>27</a:t>
            </a:r>
          </a:p>
        </p:txBody>
      </p:sp>
    </p:spTree>
    <p:extLst>
      <p:ext uri="{BB962C8B-B14F-4D97-AF65-F5344CB8AC3E}">
        <p14:creationId xmlns:p14="http://schemas.microsoft.com/office/powerpoint/2010/main" val="8838316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9AD31B-63C0-4652-8803-2658B3FFA3EB}"/>
              </a:ext>
            </a:extLst>
          </p:cNvPr>
          <p:cNvSpPr>
            <a:spLocks noGrp="1"/>
          </p:cNvSpPr>
          <p:nvPr>
            <p:ph type="title"/>
          </p:nvPr>
        </p:nvSpPr>
        <p:spPr/>
        <p:txBody>
          <a:bodyPr/>
          <a:lstStyle/>
          <a:p>
            <a:r>
              <a:rPr lang="ja-JP" altLang="en-US" dirty="0"/>
              <a:t>一般社団法人</a:t>
            </a:r>
            <a:r>
              <a:rPr lang="en-US" altLang="ja-JP" dirty="0"/>
              <a:t>XBRL Japan</a:t>
            </a:r>
            <a:r>
              <a:rPr lang="ja-JP" altLang="en-US" dirty="0"/>
              <a:t>の紹介</a:t>
            </a:r>
            <a:endParaRPr kumimoji="1" lang="ja-JP" altLang="en-US" dirty="0"/>
          </a:p>
        </p:txBody>
      </p:sp>
      <p:pic>
        <p:nvPicPr>
          <p:cNvPr id="5" name="グラフィックス 4" descr="建物">
            <a:extLst>
              <a:ext uri="{FF2B5EF4-FFF2-40B4-BE49-F238E27FC236}">
                <a16:creationId xmlns:a16="http://schemas.microsoft.com/office/drawing/2014/main" id="{9B3DE6F0-5E7B-4BCB-B9FE-6A75FAFA07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648" y="1248628"/>
            <a:ext cx="914400" cy="914400"/>
          </a:xfrm>
          <a:prstGeom prst="rect">
            <a:avLst/>
          </a:prstGeom>
        </p:spPr>
      </p:pic>
      <p:pic>
        <p:nvPicPr>
          <p:cNvPr id="7" name="グラフィックス 6" descr="人の集団">
            <a:extLst>
              <a:ext uri="{FF2B5EF4-FFF2-40B4-BE49-F238E27FC236}">
                <a16:creationId xmlns:a16="http://schemas.microsoft.com/office/drawing/2014/main" id="{14A3D82C-E7C0-40A2-AD61-133F6C128B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5649" y="2541493"/>
            <a:ext cx="914400" cy="914400"/>
          </a:xfrm>
          <a:prstGeom prst="rect">
            <a:avLst/>
          </a:prstGeom>
        </p:spPr>
      </p:pic>
      <p:pic>
        <p:nvPicPr>
          <p:cNvPr id="9" name="グラフィックス 8" descr="ユーザー">
            <a:extLst>
              <a:ext uri="{FF2B5EF4-FFF2-40B4-BE49-F238E27FC236}">
                <a16:creationId xmlns:a16="http://schemas.microsoft.com/office/drawing/2014/main" id="{FAA6DBAA-DB06-451E-992A-268ED85BF2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5649" y="4307347"/>
            <a:ext cx="914400" cy="914400"/>
          </a:xfrm>
          <a:prstGeom prst="rect">
            <a:avLst/>
          </a:prstGeom>
        </p:spPr>
      </p:pic>
      <p:pic>
        <p:nvPicPr>
          <p:cNvPr id="11" name="グラフィックス 10" descr="的中">
            <a:extLst>
              <a:ext uri="{FF2B5EF4-FFF2-40B4-BE49-F238E27FC236}">
                <a16:creationId xmlns:a16="http://schemas.microsoft.com/office/drawing/2014/main" id="{F9C8EE6E-ACE6-4754-91A0-3D807183CB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1648" y="4307347"/>
            <a:ext cx="914400" cy="914400"/>
          </a:xfrm>
          <a:prstGeom prst="rect">
            <a:avLst/>
          </a:prstGeom>
        </p:spPr>
      </p:pic>
      <p:pic>
        <p:nvPicPr>
          <p:cNvPr id="13" name="グラフィックス 12" descr="時計">
            <a:extLst>
              <a:ext uri="{FF2B5EF4-FFF2-40B4-BE49-F238E27FC236}">
                <a16:creationId xmlns:a16="http://schemas.microsoft.com/office/drawing/2014/main" id="{B33DD8E4-C8C8-404F-A49F-A52BFA52D7A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1648" y="2541493"/>
            <a:ext cx="914400" cy="914400"/>
          </a:xfrm>
          <a:prstGeom prst="rect">
            <a:avLst/>
          </a:prstGeom>
        </p:spPr>
      </p:pic>
      <p:sp>
        <p:nvSpPr>
          <p:cNvPr id="14" name="正方形/長方形 13">
            <a:extLst>
              <a:ext uri="{FF2B5EF4-FFF2-40B4-BE49-F238E27FC236}">
                <a16:creationId xmlns:a16="http://schemas.microsoft.com/office/drawing/2014/main" id="{CB2CC9CC-D02D-4FD3-9AF1-91643C81B626}"/>
              </a:ext>
            </a:extLst>
          </p:cNvPr>
          <p:cNvSpPr/>
          <p:nvPr/>
        </p:nvSpPr>
        <p:spPr>
          <a:xfrm>
            <a:off x="1180456" y="1265265"/>
            <a:ext cx="151184" cy="3284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15FA49C0-BD72-4AB8-9293-B1CD969F80FD}"/>
              </a:ext>
            </a:extLst>
          </p:cNvPr>
          <p:cNvSpPr txBox="1"/>
          <p:nvPr/>
        </p:nvSpPr>
        <p:spPr>
          <a:xfrm>
            <a:off x="1381944" y="1248628"/>
            <a:ext cx="1080120" cy="369332"/>
          </a:xfrm>
          <a:prstGeom prst="rect">
            <a:avLst/>
          </a:prstGeom>
          <a:noFill/>
        </p:spPr>
        <p:txBody>
          <a:bodyPr wrap="square" rtlCol="0">
            <a:spAutoFit/>
          </a:bodyPr>
          <a:lstStyle/>
          <a:p>
            <a:r>
              <a:rPr kumimoji="1" lang="ja-JP" altLang="en-US" dirty="0"/>
              <a:t>名称</a:t>
            </a:r>
          </a:p>
        </p:txBody>
      </p:sp>
      <p:sp>
        <p:nvSpPr>
          <p:cNvPr id="16" name="テキスト ボックス 15">
            <a:extLst>
              <a:ext uri="{FF2B5EF4-FFF2-40B4-BE49-F238E27FC236}">
                <a16:creationId xmlns:a16="http://schemas.microsoft.com/office/drawing/2014/main" id="{A64E1297-BAF2-4133-B26C-40AAAB78B73A}"/>
              </a:ext>
            </a:extLst>
          </p:cNvPr>
          <p:cNvSpPr txBox="1"/>
          <p:nvPr/>
        </p:nvSpPr>
        <p:spPr>
          <a:xfrm>
            <a:off x="1151179" y="1626225"/>
            <a:ext cx="3168352" cy="646331"/>
          </a:xfrm>
          <a:prstGeom prst="rect">
            <a:avLst/>
          </a:prstGeom>
          <a:noFill/>
        </p:spPr>
        <p:txBody>
          <a:bodyPr wrap="square" rtlCol="0">
            <a:spAutoFit/>
          </a:bodyPr>
          <a:lstStyle/>
          <a:p>
            <a:r>
              <a:rPr kumimoji="1" lang="ja-JP" altLang="en-US" dirty="0">
                <a:latin typeface="+mn-ea"/>
              </a:rPr>
              <a:t>一般社団法人</a:t>
            </a:r>
            <a:r>
              <a:rPr kumimoji="1" lang="en-US" altLang="ja-JP" dirty="0">
                <a:latin typeface="+mn-ea"/>
              </a:rPr>
              <a:t>XBRL Japan</a:t>
            </a:r>
          </a:p>
          <a:p>
            <a:r>
              <a:rPr lang="zh-CN" altLang="en-US" dirty="0">
                <a:latin typeface="ＭＳ Ｐゴシック" panose="020B0600070205080204" pitchFamily="50" charset="-128"/>
                <a:ea typeface="ＭＳ Ｐゴシック" panose="020B0600070205080204" pitchFamily="50" charset="-128"/>
              </a:rPr>
              <a:t>（法人番号：</a:t>
            </a:r>
            <a:r>
              <a:rPr lang="en-US" altLang="zh-CN" dirty="0">
                <a:latin typeface="ＭＳ Ｐゴシック" panose="020B0600070205080204" pitchFamily="50" charset="-128"/>
                <a:ea typeface="ＭＳ Ｐゴシック" panose="020B0600070205080204" pitchFamily="50" charset="-128"/>
              </a:rPr>
              <a:t>7010005015382</a:t>
            </a:r>
            <a:r>
              <a:rPr lang="zh-CN" altLang="en-US" dirty="0">
                <a:latin typeface="ＭＳ Ｐゴシック" panose="020B0600070205080204" pitchFamily="50" charset="-128"/>
                <a:ea typeface="ＭＳ Ｐゴシック" panose="020B0600070205080204" pitchFamily="50" charset="-128"/>
              </a:rPr>
              <a:t>）</a:t>
            </a:r>
            <a:endParaRPr kumimoji="1" lang="ja-JP" altLang="en-US" dirty="0">
              <a:latin typeface="ＭＳ Ｐゴシック" panose="020B0600070205080204" pitchFamily="50" charset="-128"/>
              <a:ea typeface="ＭＳ Ｐゴシック" panose="020B0600070205080204" pitchFamily="50" charset="-128"/>
            </a:endParaRPr>
          </a:p>
        </p:txBody>
      </p:sp>
      <p:sp>
        <p:nvSpPr>
          <p:cNvPr id="17" name="正方形/長方形 16">
            <a:extLst>
              <a:ext uri="{FF2B5EF4-FFF2-40B4-BE49-F238E27FC236}">
                <a16:creationId xmlns:a16="http://schemas.microsoft.com/office/drawing/2014/main" id="{B3801A84-868E-4AAB-ABA0-8B3A4B9CDEA7}"/>
              </a:ext>
            </a:extLst>
          </p:cNvPr>
          <p:cNvSpPr/>
          <p:nvPr/>
        </p:nvSpPr>
        <p:spPr>
          <a:xfrm>
            <a:off x="1230760" y="2639358"/>
            <a:ext cx="151184" cy="3284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9ECF8FA-523D-4BD4-BF87-72EEE70A0234}"/>
              </a:ext>
            </a:extLst>
          </p:cNvPr>
          <p:cNvSpPr txBox="1"/>
          <p:nvPr/>
        </p:nvSpPr>
        <p:spPr>
          <a:xfrm>
            <a:off x="1432248" y="2622721"/>
            <a:ext cx="1080120" cy="369332"/>
          </a:xfrm>
          <a:prstGeom prst="rect">
            <a:avLst/>
          </a:prstGeom>
          <a:noFill/>
        </p:spPr>
        <p:txBody>
          <a:bodyPr wrap="square" rtlCol="0">
            <a:spAutoFit/>
          </a:bodyPr>
          <a:lstStyle/>
          <a:p>
            <a:r>
              <a:rPr lang="ja-JP" altLang="en-US" dirty="0"/>
              <a:t>設立</a:t>
            </a:r>
            <a:endParaRPr kumimoji="1" lang="ja-JP" altLang="en-US" dirty="0"/>
          </a:p>
        </p:txBody>
      </p:sp>
      <p:sp>
        <p:nvSpPr>
          <p:cNvPr id="19" name="テキスト ボックス 18">
            <a:extLst>
              <a:ext uri="{FF2B5EF4-FFF2-40B4-BE49-F238E27FC236}">
                <a16:creationId xmlns:a16="http://schemas.microsoft.com/office/drawing/2014/main" id="{FD0E72ED-897C-49B0-A13A-071297C3BDF8}"/>
              </a:ext>
            </a:extLst>
          </p:cNvPr>
          <p:cNvSpPr txBox="1"/>
          <p:nvPr/>
        </p:nvSpPr>
        <p:spPr>
          <a:xfrm>
            <a:off x="405406" y="3401664"/>
            <a:ext cx="3984376" cy="646331"/>
          </a:xfrm>
          <a:prstGeom prst="rect">
            <a:avLst/>
          </a:prstGeom>
          <a:noFill/>
        </p:spPr>
        <p:txBody>
          <a:bodyPr wrap="square" rtlCol="0">
            <a:spAutoFit/>
          </a:bodyPr>
          <a:lstStyle/>
          <a:p>
            <a:r>
              <a:rPr lang="en-US" altLang="ja-JP" dirty="0"/>
              <a:t>2001</a:t>
            </a:r>
            <a:r>
              <a:rPr lang="ja-JP" altLang="en-US" dirty="0"/>
              <a:t>年</a:t>
            </a:r>
            <a:r>
              <a:rPr lang="en-US" altLang="ja-JP" dirty="0"/>
              <a:t>4</a:t>
            </a:r>
            <a:r>
              <a:rPr lang="ja-JP" altLang="en-US" dirty="0"/>
              <a:t>月に任意団体として設立され、</a:t>
            </a:r>
            <a:r>
              <a:rPr lang="en-US" altLang="ja-JP" dirty="0"/>
              <a:t>2010</a:t>
            </a:r>
            <a:r>
              <a:rPr lang="ja-JP" altLang="en-US" dirty="0"/>
              <a:t>年</a:t>
            </a:r>
            <a:r>
              <a:rPr lang="en-US" altLang="ja-JP" dirty="0"/>
              <a:t>5</a:t>
            </a:r>
            <a:r>
              <a:rPr lang="ja-JP" altLang="en-US" dirty="0"/>
              <a:t>月に一般社団法人化</a:t>
            </a:r>
            <a:endParaRPr kumimoji="1" lang="ja-JP" altLang="en-US" dirty="0"/>
          </a:p>
        </p:txBody>
      </p:sp>
      <p:sp>
        <p:nvSpPr>
          <p:cNvPr id="20" name="正方形/長方形 19">
            <a:extLst>
              <a:ext uri="{FF2B5EF4-FFF2-40B4-BE49-F238E27FC236}">
                <a16:creationId xmlns:a16="http://schemas.microsoft.com/office/drawing/2014/main" id="{9C5D54C3-D07F-4A83-BFB9-026C413FF54C}"/>
              </a:ext>
            </a:extLst>
          </p:cNvPr>
          <p:cNvSpPr/>
          <p:nvPr/>
        </p:nvSpPr>
        <p:spPr>
          <a:xfrm>
            <a:off x="1230760" y="4381800"/>
            <a:ext cx="151184" cy="3284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F45B3690-EF0D-4311-9F2A-1FE6326F7F03}"/>
              </a:ext>
            </a:extLst>
          </p:cNvPr>
          <p:cNvSpPr txBox="1"/>
          <p:nvPr/>
        </p:nvSpPr>
        <p:spPr>
          <a:xfrm>
            <a:off x="1432248" y="4365163"/>
            <a:ext cx="1080120" cy="369332"/>
          </a:xfrm>
          <a:prstGeom prst="rect">
            <a:avLst/>
          </a:prstGeom>
          <a:noFill/>
        </p:spPr>
        <p:txBody>
          <a:bodyPr wrap="square" rtlCol="0">
            <a:spAutoFit/>
          </a:bodyPr>
          <a:lstStyle/>
          <a:p>
            <a:r>
              <a:rPr kumimoji="1" lang="ja-JP" altLang="en-US" dirty="0"/>
              <a:t>目的</a:t>
            </a:r>
          </a:p>
        </p:txBody>
      </p:sp>
      <p:sp>
        <p:nvSpPr>
          <p:cNvPr id="22" name="テキスト ボックス 21">
            <a:extLst>
              <a:ext uri="{FF2B5EF4-FFF2-40B4-BE49-F238E27FC236}">
                <a16:creationId xmlns:a16="http://schemas.microsoft.com/office/drawing/2014/main" id="{1B8820E4-B5C5-4AA9-B758-AB2AD987501A}"/>
              </a:ext>
            </a:extLst>
          </p:cNvPr>
          <p:cNvSpPr txBox="1"/>
          <p:nvPr/>
        </p:nvSpPr>
        <p:spPr>
          <a:xfrm>
            <a:off x="374373" y="5169966"/>
            <a:ext cx="4046442" cy="923330"/>
          </a:xfrm>
          <a:prstGeom prst="rect">
            <a:avLst/>
          </a:prstGeom>
          <a:noFill/>
        </p:spPr>
        <p:txBody>
          <a:bodyPr wrap="square" rtlCol="0">
            <a:spAutoFit/>
          </a:bodyPr>
          <a:lstStyle/>
          <a:p>
            <a:r>
              <a:rPr lang="en-US" altLang="ja-JP" dirty="0"/>
              <a:t>XBRL International Inc.</a:t>
            </a:r>
            <a:r>
              <a:rPr lang="ja-JP" altLang="en-US" dirty="0"/>
              <a:t>が開発・保有する</a:t>
            </a:r>
            <a:r>
              <a:rPr lang="en-US" altLang="ja-JP" dirty="0"/>
              <a:t>XBRL</a:t>
            </a:r>
            <a:r>
              <a:rPr lang="ja-JP" altLang="en-US" dirty="0"/>
              <a:t>に関する技術規約等の開発協力、普及及び啓発活動等</a:t>
            </a:r>
            <a:endParaRPr kumimoji="1" lang="ja-JP" altLang="en-US" dirty="0"/>
          </a:p>
        </p:txBody>
      </p:sp>
      <p:pic>
        <p:nvPicPr>
          <p:cNvPr id="24" name="グラフィックス 23" descr="船長">
            <a:extLst>
              <a:ext uri="{FF2B5EF4-FFF2-40B4-BE49-F238E27FC236}">
                <a16:creationId xmlns:a16="http://schemas.microsoft.com/office/drawing/2014/main" id="{AA347C9C-AD67-49AC-9BD4-1A770D364F0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755649" y="1248628"/>
            <a:ext cx="914400" cy="914400"/>
          </a:xfrm>
          <a:prstGeom prst="rect">
            <a:avLst/>
          </a:prstGeom>
        </p:spPr>
      </p:pic>
      <p:sp>
        <p:nvSpPr>
          <p:cNvPr id="25" name="正方形/長方形 24">
            <a:extLst>
              <a:ext uri="{FF2B5EF4-FFF2-40B4-BE49-F238E27FC236}">
                <a16:creationId xmlns:a16="http://schemas.microsoft.com/office/drawing/2014/main" id="{A731D276-83D1-4441-B8D9-E2866BF58359}"/>
              </a:ext>
            </a:extLst>
          </p:cNvPr>
          <p:cNvSpPr/>
          <p:nvPr/>
        </p:nvSpPr>
        <p:spPr>
          <a:xfrm>
            <a:off x="5738871" y="1265265"/>
            <a:ext cx="151184" cy="3284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0C29C286-0940-4C59-884E-947F545A3A5A}"/>
              </a:ext>
            </a:extLst>
          </p:cNvPr>
          <p:cNvSpPr txBox="1"/>
          <p:nvPr/>
        </p:nvSpPr>
        <p:spPr>
          <a:xfrm>
            <a:off x="5940358" y="1248628"/>
            <a:ext cx="2023185" cy="369332"/>
          </a:xfrm>
          <a:prstGeom prst="rect">
            <a:avLst/>
          </a:prstGeom>
          <a:noFill/>
        </p:spPr>
        <p:txBody>
          <a:bodyPr wrap="square" rtlCol="0">
            <a:spAutoFit/>
          </a:bodyPr>
          <a:lstStyle/>
          <a:p>
            <a:r>
              <a:rPr kumimoji="1" lang="ja-JP" altLang="en-US" dirty="0"/>
              <a:t>会長</a:t>
            </a:r>
            <a:r>
              <a:rPr kumimoji="1" lang="en-US" altLang="ja-JP" dirty="0"/>
              <a:t>/</a:t>
            </a:r>
            <a:r>
              <a:rPr kumimoji="1" lang="ja-JP" altLang="en-US" dirty="0"/>
              <a:t>代表理事</a:t>
            </a:r>
          </a:p>
        </p:txBody>
      </p:sp>
      <p:sp>
        <p:nvSpPr>
          <p:cNvPr id="27" name="テキスト ボックス 26">
            <a:extLst>
              <a:ext uri="{FF2B5EF4-FFF2-40B4-BE49-F238E27FC236}">
                <a16:creationId xmlns:a16="http://schemas.microsoft.com/office/drawing/2014/main" id="{C589C1E7-13FB-4FAE-B948-FA37CDAF18B7}"/>
              </a:ext>
            </a:extLst>
          </p:cNvPr>
          <p:cNvSpPr txBox="1"/>
          <p:nvPr/>
        </p:nvSpPr>
        <p:spPr>
          <a:xfrm>
            <a:off x="5940359" y="1660544"/>
            <a:ext cx="1945102" cy="369332"/>
          </a:xfrm>
          <a:prstGeom prst="rect">
            <a:avLst/>
          </a:prstGeom>
          <a:noFill/>
        </p:spPr>
        <p:txBody>
          <a:bodyPr wrap="square" rtlCol="0">
            <a:spAutoFit/>
          </a:bodyPr>
          <a:lstStyle/>
          <a:p>
            <a:r>
              <a:rPr lang="ja-JP" altLang="en-US" dirty="0"/>
              <a:t>和貝　享介</a:t>
            </a:r>
            <a:endParaRPr kumimoji="1" lang="ja-JP" altLang="en-US" dirty="0"/>
          </a:p>
        </p:txBody>
      </p:sp>
      <p:sp>
        <p:nvSpPr>
          <p:cNvPr id="29" name="テキスト ボックス 28">
            <a:extLst>
              <a:ext uri="{FF2B5EF4-FFF2-40B4-BE49-F238E27FC236}">
                <a16:creationId xmlns:a16="http://schemas.microsoft.com/office/drawing/2014/main" id="{127EED77-D4A5-4DBB-8978-DA88ADC04555}"/>
              </a:ext>
            </a:extLst>
          </p:cNvPr>
          <p:cNvSpPr txBox="1"/>
          <p:nvPr/>
        </p:nvSpPr>
        <p:spPr>
          <a:xfrm>
            <a:off x="4792288" y="5169966"/>
            <a:ext cx="4351712" cy="1200329"/>
          </a:xfrm>
          <a:prstGeom prst="rect">
            <a:avLst/>
          </a:prstGeom>
          <a:noFill/>
        </p:spPr>
        <p:txBody>
          <a:bodyPr wrap="square" rtlCol="0">
            <a:spAutoFit/>
          </a:bodyPr>
          <a:lstStyle/>
          <a:p>
            <a:r>
              <a:rPr lang="ja-JP" altLang="en-US" dirty="0"/>
              <a:t>一般社団法人コンピュータソフトウェア協会</a:t>
            </a:r>
            <a:endParaRPr lang="en-US" altLang="ja-JP" dirty="0"/>
          </a:p>
          <a:p>
            <a:r>
              <a:rPr lang="ja-JP" altLang="en-US" dirty="0"/>
              <a:t>一般財団法人日本規格協会</a:t>
            </a:r>
            <a:endParaRPr lang="en-US" altLang="ja-JP" dirty="0"/>
          </a:p>
          <a:p>
            <a:r>
              <a:rPr lang="ja-JP" altLang="en-US" dirty="0"/>
              <a:t>公益社団法人会社役員育成機構</a:t>
            </a:r>
            <a:endParaRPr lang="en-US" altLang="ja-JP" dirty="0"/>
          </a:p>
          <a:p>
            <a:r>
              <a:rPr lang="ja-JP" altLang="en-US" dirty="0"/>
              <a:t>一般社団法人データ流通</a:t>
            </a:r>
            <a:r>
              <a:rPr lang="ja-JP" altLang="en-US"/>
              <a:t>推進協議会</a:t>
            </a:r>
            <a:endParaRPr lang="en-US" altLang="ja-JP" dirty="0"/>
          </a:p>
        </p:txBody>
      </p:sp>
      <p:sp>
        <p:nvSpPr>
          <p:cNvPr id="30" name="正方形/長方形 29">
            <a:extLst>
              <a:ext uri="{FF2B5EF4-FFF2-40B4-BE49-F238E27FC236}">
                <a16:creationId xmlns:a16="http://schemas.microsoft.com/office/drawing/2014/main" id="{AFC29123-F809-4948-86A2-CD1BC65A9BDF}"/>
              </a:ext>
            </a:extLst>
          </p:cNvPr>
          <p:cNvSpPr/>
          <p:nvPr/>
        </p:nvSpPr>
        <p:spPr>
          <a:xfrm>
            <a:off x="5738870" y="2650644"/>
            <a:ext cx="151184" cy="3284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BF3C7B2E-43A4-4AF5-92F8-9F7F49C1D037}"/>
              </a:ext>
            </a:extLst>
          </p:cNvPr>
          <p:cNvSpPr txBox="1"/>
          <p:nvPr/>
        </p:nvSpPr>
        <p:spPr>
          <a:xfrm>
            <a:off x="5940358" y="2634007"/>
            <a:ext cx="1295938" cy="369332"/>
          </a:xfrm>
          <a:prstGeom prst="rect">
            <a:avLst/>
          </a:prstGeom>
          <a:noFill/>
        </p:spPr>
        <p:txBody>
          <a:bodyPr wrap="square" rtlCol="0">
            <a:spAutoFit/>
          </a:bodyPr>
          <a:lstStyle/>
          <a:p>
            <a:r>
              <a:rPr kumimoji="1" lang="ja-JP" altLang="en-US" dirty="0"/>
              <a:t>会員構成</a:t>
            </a:r>
          </a:p>
        </p:txBody>
      </p:sp>
      <p:sp>
        <p:nvSpPr>
          <p:cNvPr id="32" name="正方形/長方形 31">
            <a:extLst>
              <a:ext uri="{FF2B5EF4-FFF2-40B4-BE49-F238E27FC236}">
                <a16:creationId xmlns:a16="http://schemas.microsoft.com/office/drawing/2014/main" id="{11B55A8E-B087-4EA5-8E3B-B07261BAFE6A}"/>
              </a:ext>
            </a:extLst>
          </p:cNvPr>
          <p:cNvSpPr/>
          <p:nvPr/>
        </p:nvSpPr>
        <p:spPr>
          <a:xfrm>
            <a:off x="5738870" y="4386589"/>
            <a:ext cx="151184" cy="3284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53A12A42-F6C3-4513-A7FA-9C4399AFCE42}"/>
              </a:ext>
            </a:extLst>
          </p:cNvPr>
          <p:cNvSpPr txBox="1"/>
          <p:nvPr/>
        </p:nvSpPr>
        <p:spPr>
          <a:xfrm>
            <a:off x="5940358" y="4369952"/>
            <a:ext cx="1295938" cy="369332"/>
          </a:xfrm>
          <a:prstGeom prst="rect">
            <a:avLst/>
          </a:prstGeom>
          <a:noFill/>
        </p:spPr>
        <p:txBody>
          <a:bodyPr wrap="square" rtlCol="0">
            <a:spAutoFit/>
          </a:bodyPr>
          <a:lstStyle/>
          <a:p>
            <a:r>
              <a:rPr lang="ja-JP" altLang="en-US" dirty="0"/>
              <a:t>協賛会員</a:t>
            </a:r>
            <a:endParaRPr kumimoji="1" lang="ja-JP" altLang="en-US" dirty="0"/>
          </a:p>
        </p:txBody>
      </p:sp>
      <p:graphicFrame>
        <p:nvGraphicFramePr>
          <p:cNvPr id="34" name="表 34">
            <a:extLst>
              <a:ext uri="{FF2B5EF4-FFF2-40B4-BE49-F238E27FC236}">
                <a16:creationId xmlns:a16="http://schemas.microsoft.com/office/drawing/2014/main" id="{5A2CFE12-B658-4453-AC08-71C3DA00458D}"/>
              </a:ext>
            </a:extLst>
          </p:cNvPr>
          <p:cNvGraphicFramePr>
            <a:graphicFrameLocks noGrp="1"/>
          </p:cNvGraphicFramePr>
          <p:nvPr/>
        </p:nvGraphicFramePr>
        <p:xfrm>
          <a:off x="4980290" y="3470824"/>
          <a:ext cx="3865239" cy="741680"/>
        </p:xfrm>
        <a:graphic>
          <a:graphicData uri="http://schemas.openxmlformats.org/drawingml/2006/table">
            <a:tbl>
              <a:tblPr firstRow="1" bandRow="1">
                <a:tableStyleId>{5940675A-B579-460E-94D1-54222C63F5DA}</a:tableStyleId>
              </a:tblPr>
              <a:tblGrid>
                <a:gridCol w="1288413">
                  <a:extLst>
                    <a:ext uri="{9D8B030D-6E8A-4147-A177-3AD203B41FA5}">
                      <a16:colId xmlns:a16="http://schemas.microsoft.com/office/drawing/2014/main" val="262580750"/>
                    </a:ext>
                  </a:extLst>
                </a:gridCol>
                <a:gridCol w="1288413">
                  <a:extLst>
                    <a:ext uri="{9D8B030D-6E8A-4147-A177-3AD203B41FA5}">
                      <a16:colId xmlns:a16="http://schemas.microsoft.com/office/drawing/2014/main" val="3980040621"/>
                    </a:ext>
                  </a:extLst>
                </a:gridCol>
                <a:gridCol w="1288413">
                  <a:extLst>
                    <a:ext uri="{9D8B030D-6E8A-4147-A177-3AD203B41FA5}">
                      <a16:colId xmlns:a16="http://schemas.microsoft.com/office/drawing/2014/main" val="2206736408"/>
                    </a:ext>
                  </a:extLst>
                </a:gridCol>
              </a:tblGrid>
              <a:tr h="370840">
                <a:tc>
                  <a:txBody>
                    <a:bodyPr/>
                    <a:lstStyle/>
                    <a:p>
                      <a:pPr algn="ctr"/>
                      <a:r>
                        <a:rPr kumimoji="1" lang="ja-JP" altLang="en-US" dirty="0"/>
                        <a:t>一般会員</a:t>
                      </a:r>
                    </a:p>
                  </a:txBody>
                  <a:tcPr>
                    <a:solidFill>
                      <a:schemeClr val="bg1">
                        <a:lumMod val="85000"/>
                      </a:schemeClr>
                    </a:solidFill>
                  </a:tcPr>
                </a:tc>
                <a:tc>
                  <a:txBody>
                    <a:bodyPr/>
                    <a:lstStyle/>
                    <a:p>
                      <a:pPr algn="ctr"/>
                      <a:r>
                        <a:rPr kumimoji="1" lang="ja-JP" altLang="en-US" dirty="0"/>
                        <a:t>客員会員</a:t>
                      </a:r>
                    </a:p>
                  </a:txBody>
                  <a:tcPr>
                    <a:solidFill>
                      <a:schemeClr val="bg1">
                        <a:lumMod val="85000"/>
                      </a:schemeClr>
                    </a:solidFill>
                  </a:tcPr>
                </a:tc>
                <a:tc>
                  <a:txBody>
                    <a:bodyPr/>
                    <a:lstStyle/>
                    <a:p>
                      <a:pPr algn="ctr"/>
                      <a:r>
                        <a:rPr kumimoji="1" lang="ja-JP" altLang="en-US" dirty="0"/>
                        <a:t>協賛会員</a:t>
                      </a:r>
                    </a:p>
                  </a:txBody>
                  <a:tcPr>
                    <a:solidFill>
                      <a:schemeClr val="bg1">
                        <a:lumMod val="85000"/>
                      </a:schemeClr>
                    </a:solidFill>
                  </a:tcPr>
                </a:tc>
                <a:extLst>
                  <a:ext uri="{0D108BD9-81ED-4DB2-BD59-A6C34878D82A}">
                    <a16:rowId xmlns:a16="http://schemas.microsoft.com/office/drawing/2014/main" val="3270434157"/>
                  </a:ext>
                </a:extLst>
              </a:tr>
              <a:tr h="370840">
                <a:tc>
                  <a:txBody>
                    <a:bodyPr/>
                    <a:lstStyle/>
                    <a:p>
                      <a:pPr algn="ctr"/>
                      <a:r>
                        <a:rPr kumimoji="1" lang="ja-JP" altLang="en-US" dirty="0">
                          <a:solidFill>
                            <a:schemeClr val="tx1"/>
                          </a:solidFill>
                        </a:rPr>
                        <a:t>　</a:t>
                      </a:r>
                      <a:r>
                        <a:rPr kumimoji="1" lang="en-US" altLang="ja-JP" dirty="0">
                          <a:solidFill>
                            <a:schemeClr val="tx1"/>
                          </a:solidFill>
                        </a:rPr>
                        <a:t>37</a:t>
                      </a:r>
                      <a:endParaRPr kumimoji="1" lang="ja-JP" altLang="en-US" dirty="0">
                        <a:solidFill>
                          <a:schemeClr val="tx1"/>
                        </a:solidFill>
                      </a:endParaRPr>
                    </a:p>
                  </a:txBody>
                  <a:tcPr/>
                </a:tc>
                <a:tc>
                  <a:txBody>
                    <a:bodyPr/>
                    <a:lstStyle/>
                    <a:p>
                      <a:pPr algn="ctr"/>
                      <a:r>
                        <a:rPr kumimoji="1" lang="en-US" altLang="ja-JP" dirty="0">
                          <a:solidFill>
                            <a:schemeClr val="tx1"/>
                          </a:solidFill>
                        </a:rPr>
                        <a:t>24</a:t>
                      </a:r>
                      <a:endParaRPr kumimoji="1" lang="ja-JP" altLang="en-US" dirty="0">
                        <a:solidFill>
                          <a:schemeClr val="tx1"/>
                        </a:solidFill>
                      </a:endParaRPr>
                    </a:p>
                  </a:txBody>
                  <a:tcPr/>
                </a:tc>
                <a:tc>
                  <a:txBody>
                    <a:bodyPr/>
                    <a:lstStyle/>
                    <a:p>
                      <a:pPr algn="ctr"/>
                      <a:r>
                        <a:rPr kumimoji="1" lang="en-US" altLang="ja-JP" dirty="0">
                          <a:solidFill>
                            <a:schemeClr val="tx1"/>
                          </a:solidFill>
                        </a:rPr>
                        <a:t>4</a:t>
                      </a:r>
                      <a:endParaRPr kumimoji="1" lang="ja-JP" altLang="en-US" dirty="0">
                        <a:solidFill>
                          <a:schemeClr val="tx1"/>
                        </a:solidFill>
                      </a:endParaRPr>
                    </a:p>
                  </a:txBody>
                  <a:tcPr/>
                </a:tc>
                <a:extLst>
                  <a:ext uri="{0D108BD9-81ED-4DB2-BD59-A6C34878D82A}">
                    <a16:rowId xmlns:a16="http://schemas.microsoft.com/office/drawing/2014/main" val="4069052866"/>
                  </a:ext>
                </a:extLst>
              </a:tr>
            </a:tbl>
          </a:graphicData>
        </a:graphic>
      </p:graphicFrame>
      <p:sp>
        <p:nvSpPr>
          <p:cNvPr id="37" name="テキスト ボックス 36">
            <a:extLst>
              <a:ext uri="{FF2B5EF4-FFF2-40B4-BE49-F238E27FC236}">
                <a16:creationId xmlns:a16="http://schemas.microsoft.com/office/drawing/2014/main" id="{83742764-0FB7-47AC-9CAA-19B245A9C924}"/>
              </a:ext>
            </a:extLst>
          </p:cNvPr>
          <p:cNvSpPr txBox="1"/>
          <p:nvPr/>
        </p:nvSpPr>
        <p:spPr>
          <a:xfrm>
            <a:off x="7127776" y="502992"/>
            <a:ext cx="1836712" cy="369332"/>
          </a:xfrm>
          <a:prstGeom prst="rect">
            <a:avLst/>
          </a:prstGeom>
          <a:noFill/>
        </p:spPr>
        <p:txBody>
          <a:bodyPr wrap="square" rtlCol="0">
            <a:spAutoFit/>
          </a:bodyPr>
          <a:lstStyle/>
          <a:p>
            <a:r>
              <a:rPr kumimoji="1" lang="en-US" altLang="ja-JP" dirty="0"/>
              <a:t>2020</a:t>
            </a:r>
            <a:r>
              <a:rPr kumimoji="1" lang="ja-JP" altLang="en-US" dirty="0"/>
              <a:t>年</a:t>
            </a:r>
            <a:r>
              <a:rPr lang="en-US" altLang="ja-JP" dirty="0"/>
              <a:t>8</a:t>
            </a:r>
            <a:r>
              <a:rPr kumimoji="1" lang="ja-JP" altLang="en-US" dirty="0"/>
              <a:t>月現在</a:t>
            </a:r>
          </a:p>
        </p:txBody>
      </p:sp>
    </p:spTree>
    <p:extLst>
      <p:ext uri="{BB962C8B-B14F-4D97-AF65-F5344CB8AC3E}">
        <p14:creationId xmlns:p14="http://schemas.microsoft.com/office/powerpoint/2010/main" val="1596332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3C7CFD-811A-409E-A4BC-58E2A5A71F96}"/>
              </a:ext>
            </a:extLst>
          </p:cNvPr>
          <p:cNvSpPr>
            <a:spLocks noGrp="1"/>
          </p:cNvSpPr>
          <p:nvPr>
            <p:ph type="title"/>
          </p:nvPr>
        </p:nvSpPr>
        <p:spPr/>
        <p:txBody>
          <a:bodyPr/>
          <a:lstStyle/>
          <a:p>
            <a:r>
              <a:rPr kumimoji="1" lang="en-US" altLang="ja-JP" dirty="0"/>
              <a:t>XBRL</a:t>
            </a:r>
            <a:r>
              <a:rPr kumimoji="1" lang="ja-JP" altLang="en-US" dirty="0"/>
              <a:t>の普及状況</a:t>
            </a:r>
          </a:p>
        </p:txBody>
      </p:sp>
      <p:pic>
        <p:nvPicPr>
          <p:cNvPr id="5" name="コンテンツ プレースホルダー 4" descr="木の枝&#10;&#10;自動的に生成された説明">
            <a:extLst>
              <a:ext uri="{FF2B5EF4-FFF2-40B4-BE49-F238E27FC236}">
                <a16:creationId xmlns:a16="http://schemas.microsoft.com/office/drawing/2014/main" id="{1F348682-CE24-4F2A-8E4C-453ED2CDBD23}"/>
              </a:ext>
            </a:extLst>
          </p:cNvPr>
          <p:cNvPicPr>
            <a:picLocks noGrp="1" noChangeAspect="1"/>
          </p:cNvPicPr>
          <p:nvPr>
            <p:ph idx="1"/>
          </p:nvPr>
        </p:nvPicPr>
        <p:blipFill>
          <a:blip r:embed="rId3">
            <a:alphaModFix amt="49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3528" y="2029926"/>
            <a:ext cx="8229600" cy="4423410"/>
          </a:xfrm>
        </p:spPr>
      </p:pic>
      <p:sp>
        <p:nvSpPr>
          <p:cNvPr id="10" name="Rectangle 17">
            <a:extLst>
              <a:ext uri="{FF2B5EF4-FFF2-40B4-BE49-F238E27FC236}">
                <a16:creationId xmlns:a16="http://schemas.microsoft.com/office/drawing/2014/main" id="{3D8A715B-E6CA-4CCB-A13B-6F5FEF0B63FC}"/>
              </a:ext>
            </a:extLst>
          </p:cNvPr>
          <p:cNvSpPr>
            <a:spLocks noChangeArrowheads="1"/>
          </p:cNvSpPr>
          <p:nvPr/>
        </p:nvSpPr>
        <p:spPr bwMode="auto">
          <a:xfrm>
            <a:off x="6310536" y="1845112"/>
            <a:ext cx="2556000" cy="2592000"/>
          </a:xfrm>
          <a:prstGeom prst="rect">
            <a:avLst/>
          </a:prstGeom>
          <a:noFill/>
          <a:ln>
            <a:headEnd/>
            <a:tailEnd/>
          </a:ln>
        </p:spPr>
        <p:style>
          <a:lnRef idx="2">
            <a:schemeClr val="accent1"/>
          </a:lnRef>
          <a:fillRef idx="1">
            <a:schemeClr val="lt1"/>
          </a:fillRef>
          <a:effectRef idx="0">
            <a:schemeClr val="accent1"/>
          </a:effectRef>
          <a:fontRef idx="minor">
            <a:schemeClr val="dk1"/>
          </a:fontRef>
        </p:style>
        <p:txBody>
          <a:bodyPr lIns="18000" tIns="10800" rIns="18000" bIns="10800" anchor="ctr"/>
          <a:lstStyle/>
          <a:p>
            <a:pPr defTabSz="1300163">
              <a:defRPr/>
            </a:pPr>
            <a:r>
              <a:rPr kumimoji="0" lang="en-US" altLang="ja-JP" b="1" dirty="0">
                <a:solidFill>
                  <a:schemeClr val="tx1"/>
                </a:solidFill>
                <a:latin typeface="ＭＳ Ｐゴシック" pitchFamily="50" charset="-128"/>
                <a:ea typeface="ＭＳ Ｐゴシック" pitchFamily="50" charset="-128"/>
              </a:rPr>
              <a:t> 【</a:t>
            </a:r>
            <a:r>
              <a:rPr kumimoji="0" lang="ja-JP" altLang="en-US" b="1" dirty="0">
                <a:solidFill>
                  <a:schemeClr val="tx1"/>
                </a:solidFill>
                <a:latin typeface="ＭＳ Ｐゴシック" pitchFamily="50" charset="-128"/>
                <a:ea typeface="ＭＳ Ｐゴシック" pitchFamily="50" charset="-128"/>
              </a:rPr>
              <a:t>日本</a:t>
            </a:r>
            <a:r>
              <a:rPr kumimoji="0" lang="en-US" altLang="ja-JP" b="1" dirty="0">
                <a:solidFill>
                  <a:schemeClr val="tx1"/>
                </a:solidFill>
                <a:latin typeface="ＭＳ Ｐゴシック" pitchFamily="50" charset="-128"/>
                <a:ea typeface="ＭＳ Ｐゴシック" pitchFamily="50" charset="-128"/>
              </a:rPr>
              <a:t>】</a:t>
            </a:r>
          </a:p>
          <a:p>
            <a:pPr marL="261938" lvl="1" indent="-174625" algn="l" defTabSz="1300163">
              <a:buFont typeface="Arial" charset="0"/>
              <a:buChar char="•"/>
              <a:defRPr/>
            </a:pPr>
            <a:r>
              <a:rPr kumimoji="0" lang="en-US" altLang="ja-JP" b="1" dirty="0">
                <a:solidFill>
                  <a:schemeClr val="tx1"/>
                </a:solidFill>
                <a:latin typeface="ＭＳ Ｐゴシック" pitchFamily="50" charset="-128"/>
                <a:ea typeface="ＭＳ Ｐゴシック" pitchFamily="50" charset="-128"/>
              </a:rPr>
              <a:t>2006</a:t>
            </a:r>
            <a:r>
              <a:rPr kumimoji="0" lang="ja-JP" altLang="en-US" b="1" dirty="0">
                <a:solidFill>
                  <a:schemeClr val="tx1"/>
                </a:solidFill>
                <a:latin typeface="ＭＳ Ｐゴシック" pitchFamily="50" charset="-128"/>
                <a:ea typeface="ＭＳ Ｐゴシック" pitchFamily="50" charset="-128"/>
              </a:rPr>
              <a:t>年より日本銀行で</a:t>
            </a:r>
            <a:r>
              <a:rPr kumimoji="0" lang="en-US" altLang="ja-JP" b="1" dirty="0">
                <a:solidFill>
                  <a:schemeClr val="tx1"/>
                </a:solidFill>
                <a:latin typeface="ＭＳ Ｐゴシック" pitchFamily="50" charset="-128"/>
                <a:ea typeface="ＭＳ Ｐゴシック" pitchFamily="50" charset="-128"/>
              </a:rPr>
              <a:t>XBRL</a:t>
            </a:r>
            <a:r>
              <a:rPr kumimoji="0" lang="ja-JP" altLang="en-US" b="1" dirty="0">
                <a:solidFill>
                  <a:schemeClr val="tx1"/>
                </a:solidFill>
                <a:latin typeface="ＭＳ Ｐゴシック" pitchFamily="50" charset="-128"/>
                <a:ea typeface="ＭＳ Ｐゴシック" pitchFamily="50" charset="-128"/>
              </a:rPr>
              <a:t>採用</a:t>
            </a:r>
            <a:endParaRPr kumimoji="0" lang="en-US" altLang="ja-JP" b="1" dirty="0">
              <a:solidFill>
                <a:schemeClr val="tx1"/>
              </a:solidFill>
              <a:latin typeface="ＭＳ Ｐゴシック" pitchFamily="50" charset="-128"/>
              <a:ea typeface="ＭＳ Ｐゴシック" pitchFamily="50" charset="-128"/>
            </a:endParaRPr>
          </a:p>
          <a:p>
            <a:pPr marL="261938" lvl="1" indent="-174625" algn="l" defTabSz="1300163">
              <a:buFont typeface="Arial" charset="0"/>
              <a:buChar char="•"/>
              <a:defRPr/>
            </a:pPr>
            <a:r>
              <a:rPr kumimoji="0" lang="ja-JP" altLang="en-US" b="1" dirty="0">
                <a:solidFill>
                  <a:schemeClr val="tx1"/>
                </a:solidFill>
                <a:latin typeface="ＭＳ Ｐゴシック" pitchFamily="50" charset="-128"/>
                <a:ea typeface="ＭＳ Ｐゴシック" pitchFamily="50" charset="-128"/>
              </a:rPr>
              <a:t>金融庁、東証、国税庁で</a:t>
            </a:r>
            <a:r>
              <a:rPr kumimoji="0" lang="en-US" altLang="ja-JP" b="1" dirty="0">
                <a:solidFill>
                  <a:schemeClr val="tx1"/>
                </a:solidFill>
                <a:latin typeface="ＭＳ Ｐゴシック" pitchFamily="50" charset="-128"/>
                <a:ea typeface="ＭＳ Ｐゴシック" pitchFamily="50" charset="-128"/>
              </a:rPr>
              <a:t>2008</a:t>
            </a:r>
            <a:r>
              <a:rPr kumimoji="0" lang="ja-JP" altLang="en-US" b="1" dirty="0">
                <a:solidFill>
                  <a:schemeClr val="tx1"/>
                </a:solidFill>
                <a:latin typeface="ＭＳ Ｐゴシック" pitchFamily="50" charset="-128"/>
                <a:ea typeface="ＭＳ Ｐゴシック" pitchFamily="50" charset="-128"/>
              </a:rPr>
              <a:t>年より</a:t>
            </a:r>
            <a:r>
              <a:rPr kumimoji="0" lang="en-US" altLang="ja-JP" b="1" dirty="0">
                <a:solidFill>
                  <a:schemeClr val="tx1"/>
                </a:solidFill>
                <a:latin typeface="ＭＳ Ｐゴシック" pitchFamily="50" charset="-128"/>
                <a:ea typeface="ＭＳ Ｐゴシック" pitchFamily="50" charset="-128"/>
              </a:rPr>
              <a:t>XBRL</a:t>
            </a:r>
            <a:r>
              <a:rPr kumimoji="0" lang="ja-JP" altLang="en-US" b="1" dirty="0">
                <a:solidFill>
                  <a:schemeClr val="tx1"/>
                </a:solidFill>
                <a:latin typeface="ＭＳ Ｐゴシック" pitchFamily="50" charset="-128"/>
                <a:ea typeface="ＭＳ Ｐゴシック" pitchFamily="50" charset="-128"/>
              </a:rPr>
              <a:t>での財務報告を開始</a:t>
            </a:r>
            <a:endParaRPr kumimoji="0" lang="en-US" altLang="ja-JP" b="1" dirty="0">
              <a:solidFill>
                <a:schemeClr val="tx1"/>
              </a:solidFill>
              <a:latin typeface="ＭＳ Ｐゴシック" pitchFamily="50" charset="-128"/>
              <a:ea typeface="ＭＳ Ｐゴシック" pitchFamily="50" charset="-128"/>
            </a:endParaRPr>
          </a:p>
          <a:p>
            <a:pPr marL="261938" lvl="1" indent="-174625" algn="l" defTabSz="1300163">
              <a:buFont typeface="Arial" charset="0"/>
              <a:buChar char="•"/>
              <a:defRPr/>
            </a:pPr>
            <a:r>
              <a:rPr kumimoji="0" lang="ja-JP" altLang="en-US" b="1" dirty="0">
                <a:solidFill>
                  <a:schemeClr val="tx1"/>
                </a:solidFill>
                <a:latin typeface="ＭＳ Ｐゴシック" pitchFamily="50" charset="-128"/>
                <a:ea typeface="ＭＳ Ｐゴシック" pitchFamily="50" charset="-128"/>
              </a:rPr>
              <a:t>環境省で環境報告書の</a:t>
            </a:r>
            <a:r>
              <a:rPr kumimoji="0" lang="en-US" altLang="ja-JP" b="1" dirty="0">
                <a:solidFill>
                  <a:schemeClr val="tx1"/>
                </a:solidFill>
                <a:latin typeface="ＭＳ Ｐゴシック" pitchFamily="50" charset="-128"/>
                <a:ea typeface="ＭＳ Ｐゴシック" pitchFamily="50" charset="-128"/>
              </a:rPr>
              <a:t>XBRL</a:t>
            </a:r>
            <a:r>
              <a:rPr kumimoji="0" lang="ja-JP" altLang="en-US" b="1" dirty="0">
                <a:solidFill>
                  <a:schemeClr val="tx1"/>
                </a:solidFill>
                <a:latin typeface="ＭＳ Ｐゴシック" pitchFamily="50" charset="-128"/>
                <a:ea typeface="ＭＳ Ｐゴシック" pitchFamily="50" charset="-128"/>
              </a:rPr>
              <a:t>化パイロットを実施</a:t>
            </a:r>
            <a:endParaRPr lang="ja-JP" altLang="en-US" b="1" dirty="0">
              <a:solidFill>
                <a:schemeClr val="tx1"/>
              </a:solidFill>
              <a:latin typeface="ＭＳ Ｐゴシック" pitchFamily="50" charset="-128"/>
              <a:ea typeface="ＭＳ Ｐゴシック" pitchFamily="50" charset="-128"/>
            </a:endParaRPr>
          </a:p>
        </p:txBody>
      </p:sp>
      <p:sp>
        <p:nvSpPr>
          <p:cNvPr id="11" name="Rectangle 5">
            <a:extLst>
              <a:ext uri="{FF2B5EF4-FFF2-40B4-BE49-F238E27FC236}">
                <a16:creationId xmlns:a16="http://schemas.microsoft.com/office/drawing/2014/main" id="{B7144557-7152-487B-9B8D-7617AD660FA8}"/>
              </a:ext>
            </a:extLst>
          </p:cNvPr>
          <p:cNvSpPr>
            <a:spLocks noChangeArrowheads="1"/>
          </p:cNvSpPr>
          <p:nvPr/>
        </p:nvSpPr>
        <p:spPr bwMode="auto">
          <a:xfrm>
            <a:off x="323528" y="2499032"/>
            <a:ext cx="2890838" cy="1803400"/>
          </a:xfrm>
          <a:prstGeom prst="rect">
            <a:avLst/>
          </a:prstGeom>
          <a:noFill/>
          <a:ln>
            <a:headEnd/>
            <a:tailEnd/>
          </a:ln>
        </p:spPr>
        <p:style>
          <a:lnRef idx="2">
            <a:schemeClr val="accent1"/>
          </a:lnRef>
          <a:fillRef idx="1">
            <a:schemeClr val="lt1"/>
          </a:fillRef>
          <a:effectRef idx="0">
            <a:schemeClr val="accent1"/>
          </a:effectRef>
          <a:fontRef idx="minor">
            <a:schemeClr val="dk1"/>
          </a:fontRef>
        </p:style>
        <p:txBody>
          <a:bodyPr lIns="18000" tIns="10800" rIns="18000" bIns="10800" anchor="ctr"/>
          <a:lstStyle/>
          <a:p>
            <a:pPr defTabSz="1300163">
              <a:defRPr/>
            </a:pPr>
            <a:r>
              <a:rPr kumimoji="0" lang="en-US" altLang="ja-JP" b="1" dirty="0">
                <a:solidFill>
                  <a:schemeClr val="tx1"/>
                </a:solidFill>
                <a:latin typeface="ＭＳ Ｐゴシック" pitchFamily="50" charset="-128"/>
                <a:ea typeface="ＭＳ Ｐゴシック" pitchFamily="50" charset="-128"/>
              </a:rPr>
              <a:t> 【</a:t>
            </a:r>
            <a:r>
              <a:rPr kumimoji="0" lang="ja-JP" altLang="en-US" b="1" dirty="0">
                <a:solidFill>
                  <a:schemeClr val="tx1"/>
                </a:solidFill>
                <a:latin typeface="ＭＳ Ｐゴシック" pitchFamily="50" charset="-128"/>
                <a:ea typeface="ＭＳ Ｐゴシック" pitchFamily="50" charset="-128"/>
              </a:rPr>
              <a:t>米国</a:t>
            </a:r>
            <a:r>
              <a:rPr kumimoji="0" lang="en-US" altLang="ja-JP" b="1" dirty="0">
                <a:solidFill>
                  <a:schemeClr val="tx1"/>
                </a:solidFill>
                <a:latin typeface="ＭＳ Ｐゴシック" pitchFamily="50" charset="-128"/>
                <a:ea typeface="ＭＳ Ｐゴシック" pitchFamily="50" charset="-128"/>
              </a:rPr>
              <a:t>】</a:t>
            </a:r>
          </a:p>
          <a:p>
            <a:pPr marL="268288" lvl="1" indent="-85725" algn="l" defTabSz="1300163">
              <a:buFont typeface="Arial" charset="0"/>
              <a:buChar char="•"/>
              <a:defRPr/>
            </a:pPr>
            <a:r>
              <a:rPr kumimoji="0" lang="en-US" altLang="ja-JP" b="1" dirty="0">
                <a:solidFill>
                  <a:schemeClr val="tx1"/>
                </a:solidFill>
                <a:latin typeface="ＭＳ Ｐゴシック" pitchFamily="50" charset="-128"/>
                <a:ea typeface="ＭＳ Ｐゴシック" pitchFamily="50" charset="-128"/>
              </a:rPr>
              <a:t>SEC</a:t>
            </a:r>
            <a:r>
              <a:rPr kumimoji="0" lang="ja-JP" altLang="en-US" b="1" dirty="0">
                <a:solidFill>
                  <a:schemeClr val="tx1"/>
                </a:solidFill>
                <a:latin typeface="ＭＳ Ｐゴシック" pitchFamily="50" charset="-128"/>
                <a:ea typeface="ＭＳ Ｐゴシック" pitchFamily="50" charset="-128"/>
              </a:rPr>
              <a:t>が</a:t>
            </a:r>
            <a:r>
              <a:rPr kumimoji="0" lang="en-US" altLang="ja-JP" b="1" dirty="0">
                <a:solidFill>
                  <a:schemeClr val="tx1"/>
                </a:solidFill>
                <a:latin typeface="ＭＳ Ｐゴシック" pitchFamily="50" charset="-128"/>
                <a:ea typeface="ＭＳ Ｐゴシック" pitchFamily="50" charset="-128"/>
              </a:rPr>
              <a:t>2009</a:t>
            </a:r>
            <a:r>
              <a:rPr kumimoji="0" lang="ja-JP" altLang="en-US" b="1" dirty="0">
                <a:solidFill>
                  <a:schemeClr val="tx1"/>
                </a:solidFill>
                <a:latin typeface="ＭＳ Ｐゴシック" pitchFamily="50" charset="-128"/>
                <a:ea typeface="ＭＳ Ｐゴシック" pitchFamily="50" charset="-128"/>
              </a:rPr>
              <a:t>年に</a:t>
            </a:r>
            <a:r>
              <a:rPr kumimoji="0" lang="en-US" altLang="ja-JP" b="1" dirty="0">
                <a:solidFill>
                  <a:schemeClr val="tx1"/>
                </a:solidFill>
                <a:latin typeface="ＭＳ Ｐゴシック" pitchFamily="50" charset="-128"/>
                <a:ea typeface="ＭＳ Ｐゴシック" pitchFamily="50" charset="-128"/>
              </a:rPr>
              <a:t>XBRL</a:t>
            </a:r>
            <a:r>
              <a:rPr kumimoji="0" lang="ja-JP" altLang="en-US" b="1" dirty="0">
                <a:solidFill>
                  <a:schemeClr val="tx1"/>
                </a:solidFill>
                <a:latin typeface="ＭＳ Ｐゴシック" pitchFamily="50" charset="-128"/>
                <a:ea typeface="ＭＳ Ｐゴシック" pitchFamily="50" charset="-128"/>
              </a:rPr>
              <a:t>を義務化</a:t>
            </a:r>
            <a:endParaRPr kumimoji="0" lang="en-US" altLang="ja-JP" b="1" dirty="0">
              <a:solidFill>
                <a:schemeClr val="tx1"/>
              </a:solidFill>
              <a:latin typeface="ＭＳ Ｐゴシック" pitchFamily="50" charset="-128"/>
              <a:ea typeface="ＭＳ Ｐゴシック" pitchFamily="50" charset="-128"/>
            </a:endParaRPr>
          </a:p>
          <a:p>
            <a:pPr marL="268288" lvl="1" indent="-85725" algn="l" defTabSz="1300163">
              <a:buFont typeface="Arial" charset="0"/>
              <a:buChar char="•"/>
              <a:defRPr/>
            </a:pPr>
            <a:r>
              <a:rPr kumimoji="0" lang="en-US" altLang="ja-JP" b="1" dirty="0">
                <a:solidFill>
                  <a:schemeClr val="tx1"/>
                </a:solidFill>
                <a:latin typeface="ＭＳ Ｐゴシック" pitchFamily="50" charset="-128"/>
                <a:ea typeface="ＭＳ Ｐゴシック" pitchFamily="50" charset="-128"/>
              </a:rPr>
              <a:t>2017</a:t>
            </a:r>
            <a:r>
              <a:rPr kumimoji="0" lang="ja-JP" altLang="en-US" b="1" dirty="0">
                <a:solidFill>
                  <a:schemeClr val="tx1"/>
                </a:solidFill>
                <a:latin typeface="ＭＳ Ｐゴシック" pitchFamily="50" charset="-128"/>
                <a:ea typeface="ＭＳ Ｐゴシック" pitchFamily="50" charset="-128"/>
              </a:rPr>
              <a:t>年</a:t>
            </a:r>
            <a:r>
              <a:rPr kumimoji="0" lang="en-US" altLang="ja-JP" b="1" dirty="0">
                <a:solidFill>
                  <a:schemeClr val="tx1"/>
                </a:solidFill>
                <a:latin typeface="ＭＳ Ｐゴシック" pitchFamily="50" charset="-128"/>
                <a:ea typeface="ＭＳ Ｐゴシック" pitchFamily="50" charset="-128"/>
              </a:rPr>
              <a:t>5</a:t>
            </a:r>
            <a:r>
              <a:rPr kumimoji="0" lang="ja-JP" altLang="en-US" b="1" dirty="0">
                <a:solidFill>
                  <a:schemeClr val="tx1"/>
                </a:solidFill>
                <a:latin typeface="ＭＳ Ｐゴシック" pitchFamily="50" charset="-128"/>
                <a:ea typeface="ＭＳ Ｐゴシック" pitchFamily="50" charset="-128"/>
              </a:rPr>
              <a:t>月から連邦政府が全省庁の費用明細を</a:t>
            </a:r>
            <a:r>
              <a:rPr kumimoji="0" lang="en-US" altLang="ja-JP" b="1" dirty="0">
                <a:solidFill>
                  <a:schemeClr val="tx1"/>
                </a:solidFill>
                <a:latin typeface="ＭＳ Ｐゴシック" pitchFamily="50" charset="-128"/>
                <a:ea typeface="ＭＳ Ｐゴシック" pitchFamily="50" charset="-128"/>
              </a:rPr>
              <a:t>XBRL</a:t>
            </a:r>
            <a:r>
              <a:rPr kumimoji="0" lang="ja-JP" altLang="en-US" b="1" dirty="0">
                <a:solidFill>
                  <a:schemeClr val="tx1"/>
                </a:solidFill>
                <a:latin typeface="ＭＳ Ｐゴシック" pitchFamily="50" charset="-128"/>
                <a:ea typeface="ＭＳ Ｐゴシック" pitchFamily="50" charset="-128"/>
              </a:rPr>
              <a:t>で公開</a:t>
            </a:r>
          </a:p>
        </p:txBody>
      </p:sp>
      <p:sp>
        <p:nvSpPr>
          <p:cNvPr id="12" name="Rectangle 12">
            <a:extLst>
              <a:ext uri="{FF2B5EF4-FFF2-40B4-BE49-F238E27FC236}">
                <a16:creationId xmlns:a16="http://schemas.microsoft.com/office/drawing/2014/main" id="{98ED81DF-1EFB-41EE-8B9C-B6177F55D36A}"/>
              </a:ext>
            </a:extLst>
          </p:cNvPr>
          <p:cNvSpPr>
            <a:spLocks noChangeArrowheads="1"/>
          </p:cNvSpPr>
          <p:nvPr/>
        </p:nvSpPr>
        <p:spPr bwMode="auto">
          <a:xfrm>
            <a:off x="3358208" y="1628800"/>
            <a:ext cx="2890838" cy="2024062"/>
          </a:xfrm>
          <a:prstGeom prst="rect">
            <a:avLst/>
          </a:prstGeom>
          <a:noFill/>
          <a:ln>
            <a:headEnd/>
            <a:tailEnd/>
          </a:ln>
        </p:spPr>
        <p:style>
          <a:lnRef idx="2">
            <a:schemeClr val="accent1"/>
          </a:lnRef>
          <a:fillRef idx="1">
            <a:schemeClr val="lt1"/>
          </a:fillRef>
          <a:effectRef idx="0">
            <a:schemeClr val="accent1"/>
          </a:effectRef>
          <a:fontRef idx="minor">
            <a:schemeClr val="dk1"/>
          </a:fontRef>
        </p:style>
        <p:txBody>
          <a:bodyPr lIns="18000" tIns="10800" rIns="18000" bIns="10800" anchor="ctr"/>
          <a:lstStyle/>
          <a:p>
            <a:pPr defTabSz="1300163">
              <a:defRPr/>
            </a:pPr>
            <a:r>
              <a:rPr kumimoji="0" lang="en-US" altLang="ja-JP" b="1" dirty="0">
                <a:solidFill>
                  <a:schemeClr val="tx1"/>
                </a:solidFill>
                <a:latin typeface="ＭＳ Ｐゴシック" pitchFamily="50" charset="-128"/>
                <a:ea typeface="ＭＳ Ｐゴシック" pitchFamily="50" charset="-128"/>
              </a:rPr>
              <a:t> 【</a:t>
            </a:r>
            <a:r>
              <a:rPr kumimoji="0" lang="ja-JP" altLang="en-US" b="1" dirty="0">
                <a:solidFill>
                  <a:schemeClr val="tx1"/>
                </a:solidFill>
                <a:latin typeface="ＭＳ Ｐゴシック" pitchFamily="50" charset="-128"/>
                <a:ea typeface="ＭＳ Ｐゴシック" pitchFamily="50" charset="-128"/>
              </a:rPr>
              <a:t>欧州・ロシア</a:t>
            </a:r>
            <a:r>
              <a:rPr kumimoji="0" lang="en-US" altLang="ja-JP" b="1" dirty="0">
                <a:solidFill>
                  <a:schemeClr val="tx1"/>
                </a:solidFill>
                <a:latin typeface="ＭＳ Ｐゴシック" pitchFamily="50" charset="-128"/>
                <a:ea typeface="ＭＳ Ｐゴシック" pitchFamily="50" charset="-128"/>
              </a:rPr>
              <a:t>】</a:t>
            </a:r>
          </a:p>
          <a:p>
            <a:pPr marL="92075" lvl="1" indent="-92075" algn="l" defTabSz="1300163">
              <a:buFont typeface="Arial" charset="0"/>
              <a:buChar char="•"/>
              <a:defRPr/>
            </a:pPr>
            <a:r>
              <a:rPr kumimoji="0" lang="en-US" altLang="ja-JP" b="1" dirty="0">
                <a:solidFill>
                  <a:schemeClr val="tx1"/>
                </a:solidFill>
                <a:latin typeface="ＭＳ Ｐゴシック" pitchFamily="50" charset="-128"/>
                <a:ea typeface="ＭＳ Ｐゴシック" pitchFamily="50" charset="-128"/>
              </a:rPr>
              <a:t>2014</a:t>
            </a:r>
            <a:r>
              <a:rPr kumimoji="0" lang="ja-JP" altLang="en-US" b="1" dirty="0">
                <a:solidFill>
                  <a:schemeClr val="tx1"/>
                </a:solidFill>
                <a:latin typeface="ＭＳ Ｐゴシック" pitchFamily="50" charset="-128"/>
                <a:ea typeface="ＭＳ Ｐゴシック" pitchFamily="50" charset="-128"/>
              </a:rPr>
              <a:t>年欧州全域の銀行・保険監督報告で義務化済</a:t>
            </a:r>
            <a:endParaRPr kumimoji="0" lang="en-US" altLang="ja-JP" b="1" dirty="0">
              <a:solidFill>
                <a:schemeClr val="tx1"/>
              </a:solidFill>
              <a:latin typeface="ＭＳ Ｐゴシック" pitchFamily="50" charset="-128"/>
              <a:ea typeface="ＭＳ Ｐゴシック" pitchFamily="50" charset="-128"/>
            </a:endParaRPr>
          </a:p>
          <a:p>
            <a:pPr marL="92075" lvl="1" indent="-92075" algn="l" defTabSz="1300163">
              <a:buFont typeface="Arial" charset="0"/>
              <a:buChar char="•"/>
              <a:defRPr/>
            </a:pPr>
            <a:r>
              <a:rPr kumimoji="0" lang="en-US" altLang="ja-JP" b="1" dirty="0">
                <a:solidFill>
                  <a:schemeClr val="tx1"/>
                </a:solidFill>
                <a:latin typeface="ＭＳ Ｐゴシック" pitchFamily="50" charset="-128"/>
                <a:ea typeface="ＭＳ Ｐゴシック" pitchFamily="50" charset="-128"/>
              </a:rPr>
              <a:t>2020</a:t>
            </a:r>
            <a:r>
              <a:rPr kumimoji="0" lang="ja-JP" altLang="en-US" b="1" dirty="0">
                <a:solidFill>
                  <a:schemeClr val="tx1"/>
                </a:solidFill>
                <a:latin typeface="ＭＳ Ｐゴシック" pitchFamily="50" charset="-128"/>
                <a:ea typeface="ＭＳ Ｐゴシック" pitchFamily="50" charset="-128"/>
              </a:rPr>
              <a:t>年から企業情報開示の</a:t>
            </a:r>
            <a:r>
              <a:rPr kumimoji="0" lang="en-US" altLang="ja-JP" b="1" dirty="0">
                <a:solidFill>
                  <a:schemeClr val="tx1"/>
                </a:solidFill>
                <a:latin typeface="ＭＳ Ｐゴシック" pitchFamily="50" charset="-128"/>
                <a:ea typeface="ＭＳ Ｐゴシック" pitchFamily="50" charset="-128"/>
              </a:rPr>
              <a:t>XBRL</a:t>
            </a:r>
            <a:r>
              <a:rPr kumimoji="0" lang="ja-JP" altLang="en-US" b="1" dirty="0">
                <a:solidFill>
                  <a:schemeClr val="tx1"/>
                </a:solidFill>
                <a:latin typeface="ＭＳ Ｐゴシック" pitchFamily="50" charset="-128"/>
                <a:ea typeface="ＭＳ Ｐゴシック" pitchFamily="50" charset="-128"/>
              </a:rPr>
              <a:t>義務化開始</a:t>
            </a:r>
            <a:endParaRPr lang="ja-JP" altLang="en-US" b="1" dirty="0">
              <a:solidFill>
                <a:schemeClr val="tx1"/>
              </a:solidFill>
              <a:latin typeface="ＭＳ Ｐゴシック" pitchFamily="50" charset="-128"/>
              <a:ea typeface="ＭＳ Ｐゴシック" pitchFamily="50" charset="-128"/>
            </a:endParaRPr>
          </a:p>
          <a:p>
            <a:pPr marL="92075" lvl="1" indent="-92075" algn="l" defTabSz="1300163">
              <a:buFont typeface="Arial" charset="0"/>
              <a:buChar char="•"/>
              <a:defRPr/>
            </a:pPr>
            <a:r>
              <a:rPr kumimoji="0" lang="ja-JP" altLang="en-US" b="1" dirty="0">
                <a:solidFill>
                  <a:schemeClr val="tx1"/>
                </a:solidFill>
                <a:latin typeface="ＭＳ Ｐゴシック" pitchFamily="50" charset="-128"/>
                <a:ea typeface="ＭＳ Ｐゴシック" pitchFamily="50" charset="-128"/>
              </a:rPr>
              <a:t>ロシアでも</a:t>
            </a:r>
            <a:r>
              <a:rPr kumimoji="0" lang="en-US" altLang="ja-JP" b="1" dirty="0">
                <a:solidFill>
                  <a:schemeClr val="tx1"/>
                </a:solidFill>
                <a:latin typeface="ＭＳ Ｐゴシック" pitchFamily="50" charset="-128"/>
                <a:ea typeface="ＭＳ Ｐゴシック" pitchFamily="50" charset="-128"/>
              </a:rPr>
              <a:t>2018</a:t>
            </a:r>
            <a:r>
              <a:rPr kumimoji="0" lang="ja-JP" altLang="en-US" b="1" dirty="0">
                <a:solidFill>
                  <a:schemeClr val="tx1"/>
                </a:solidFill>
                <a:latin typeface="ＭＳ Ｐゴシック" pitchFamily="50" charset="-128"/>
                <a:ea typeface="ＭＳ Ｐゴシック" pitchFamily="50" charset="-128"/>
              </a:rPr>
              <a:t>年より義務化</a:t>
            </a:r>
            <a:endParaRPr kumimoji="0" lang="en-US" altLang="ja-JP" b="1" dirty="0">
              <a:solidFill>
                <a:schemeClr val="tx1"/>
              </a:solidFill>
              <a:latin typeface="ＭＳ Ｐゴシック" pitchFamily="50" charset="-128"/>
              <a:ea typeface="ＭＳ Ｐゴシック" pitchFamily="50" charset="-128"/>
            </a:endParaRPr>
          </a:p>
        </p:txBody>
      </p:sp>
      <p:sp>
        <p:nvSpPr>
          <p:cNvPr id="13" name="Rectangle 8">
            <a:extLst>
              <a:ext uri="{FF2B5EF4-FFF2-40B4-BE49-F238E27FC236}">
                <a16:creationId xmlns:a16="http://schemas.microsoft.com/office/drawing/2014/main" id="{3A714BF5-B2B3-4627-9A83-EF1CA787EF09}"/>
              </a:ext>
            </a:extLst>
          </p:cNvPr>
          <p:cNvSpPr>
            <a:spLocks noChangeArrowheads="1"/>
          </p:cNvSpPr>
          <p:nvPr/>
        </p:nvSpPr>
        <p:spPr bwMode="auto">
          <a:xfrm>
            <a:off x="340838" y="4417442"/>
            <a:ext cx="3705300" cy="1734740"/>
          </a:xfrm>
          <a:prstGeom prst="rect">
            <a:avLst/>
          </a:prstGeom>
          <a:noFill/>
          <a:ln>
            <a:headEnd/>
            <a:tailEnd/>
          </a:ln>
        </p:spPr>
        <p:style>
          <a:lnRef idx="2">
            <a:schemeClr val="accent1"/>
          </a:lnRef>
          <a:fillRef idx="1">
            <a:schemeClr val="lt1"/>
          </a:fillRef>
          <a:effectRef idx="0">
            <a:schemeClr val="accent1"/>
          </a:effectRef>
          <a:fontRef idx="minor">
            <a:schemeClr val="dk1"/>
          </a:fontRef>
        </p:style>
        <p:txBody>
          <a:bodyPr lIns="18000" tIns="10800" rIns="18000" bIns="10800" anchor="ctr"/>
          <a:lstStyle/>
          <a:p>
            <a:pPr defTabSz="1300163"/>
            <a:r>
              <a:rPr kumimoji="0" lang="en-US" altLang="ja-JP" b="1" dirty="0">
                <a:solidFill>
                  <a:schemeClr val="tx1"/>
                </a:solidFill>
                <a:latin typeface="ＭＳ Ｐゴシック" pitchFamily="50" charset="-128"/>
                <a:ea typeface="ＭＳ Ｐゴシック" pitchFamily="50" charset="-128"/>
              </a:rPr>
              <a:t> 【</a:t>
            </a:r>
            <a:r>
              <a:rPr kumimoji="0" lang="ja-JP" altLang="en-US" b="1" dirty="0">
                <a:solidFill>
                  <a:schemeClr val="tx1"/>
                </a:solidFill>
                <a:latin typeface="ＭＳ Ｐゴシック" pitchFamily="50" charset="-128"/>
                <a:ea typeface="ＭＳ Ｐゴシック" pitchFamily="50" charset="-128"/>
              </a:rPr>
              <a:t>南米</a:t>
            </a:r>
            <a:r>
              <a:rPr kumimoji="0" lang="en-US" altLang="ja-JP" b="1" dirty="0">
                <a:solidFill>
                  <a:schemeClr val="tx1"/>
                </a:solidFill>
                <a:latin typeface="ＭＳ Ｐゴシック" pitchFamily="50" charset="-128"/>
                <a:ea typeface="ＭＳ Ｐゴシック" pitchFamily="50" charset="-128"/>
              </a:rPr>
              <a:t>】</a:t>
            </a:r>
          </a:p>
          <a:p>
            <a:pPr marL="182563" lvl="1" indent="-90488" algn="l" defTabSz="1300163">
              <a:buFont typeface="Arial" charset="0"/>
              <a:buChar char="•"/>
            </a:pPr>
            <a:r>
              <a:rPr kumimoji="0" lang="ja-JP" altLang="en-US" b="1" dirty="0">
                <a:solidFill>
                  <a:schemeClr val="tx1"/>
                </a:solidFill>
                <a:latin typeface="ＭＳ Ｐゴシック" pitchFamily="50" charset="-128"/>
                <a:ea typeface="ＭＳ Ｐゴシック" pitchFamily="50" charset="-128"/>
              </a:rPr>
              <a:t>ブラジル財務省が</a:t>
            </a:r>
            <a:r>
              <a:rPr kumimoji="0" lang="en-US" altLang="ja-JP" b="1" dirty="0">
                <a:solidFill>
                  <a:schemeClr val="tx1"/>
                </a:solidFill>
                <a:latin typeface="ＭＳ Ｐゴシック" pitchFamily="50" charset="-128"/>
                <a:ea typeface="ＭＳ Ｐゴシック" pitchFamily="50" charset="-128"/>
              </a:rPr>
              <a:t>2014</a:t>
            </a:r>
            <a:r>
              <a:rPr kumimoji="0" lang="ja-JP" altLang="en-US" b="1" dirty="0">
                <a:solidFill>
                  <a:schemeClr val="tx1"/>
                </a:solidFill>
                <a:latin typeface="ＭＳ Ｐゴシック" pitchFamily="50" charset="-128"/>
                <a:ea typeface="ＭＳ Ｐゴシック" pitchFamily="50" charset="-128"/>
              </a:rPr>
              <a:t>年より自治体費用明細を収集</a:t>
            </a:r>
            <a:endParaRPr kumimoji="0" lang="en-US" altLang="ja-JP" b="1" dirty="0">
              <a:solidFill>
                <a:schemeClr val="tx1"/>
              </a:solidFill>
              <a:latin typeface="ＭＳ Ｐゴシック" pitchFamily="50" charset="-128"/>
              <a:ea typeface="ＭＳ Ｐゴシック" pitchFamily="50" charset="-128"/>
            </a:endParaRPr>
          </a:p>
          <a:p>
            <a:pPr marL="182563" lvl="1" indent="-90488" algn="l" defTabSz="1300163">
              <a:buFont typeface="Arial" charset="0"/>
              <a:buChar char="•"/>
            </a:pPr>
            <a:r>
              <a:rPr kumimoji="0" lang="ja-JP" altLang="en-US" b="1" dirty="0">
                <a:solidFill>
                  <a:schemeClr val="tx1"/>
                </a:solidFill>
                <a:latin typeface="ＭＳ Ｐゴシック" pitchFamily="50" charset="-128"/>
                <a:ea typeface="ＭＳ Ｐゴシック" pitchFamily="50" charset="-128"/>
              </a:rPr>
              <a:t>コロンビア、ウルグアイでも</a:t>
            </a:r>
            <a:r>
              <a:rPr kumimoji="0" lang="en-US" altLang="ja-JP" b="1" dirty="0">
                <a:solidFill>
                  <a:schemeClr val="tx1"/>
                </a:solidFill>
                <a:latin typeface="ＭＳ Ｐゴシック" pitchFamily="50" charset="-128"/>
                <a:ea typeface="ＭＳ Ｐゴシック" pitchFamily="50" charset="-128"/>
              </a:rPr>
              <a:t>2015</a:t>
            </a:r>
            <a:r>
              <a:rPr kumimoji="0" lang="ja-JP" altLang="en-US" b="1" dirty="0">
                <a:solidFill>
                  <a:schemeClr val="tx1"/>
                </a:solidFill>
                <a:latin typeface="ＭＳ Ｐゴシック" pitchFamily="50" charset="-128"/>
                <a:ea typeface="ＭＳ Ｐゴシック" pitchFamily="50" charset="-128"/>
              </a:rPr>
              <a:t>年から企業の</a:t>
            </a:r>
            <a:r>
              <a:rPr kumimoji="0" lang="en-US" altLang="ja-JP" b="1" dirty="0">
                <a:solidFill>
                  <a:schemeClr val="tx1"/>
                </a:solidFill>
                <a:latin typeface="ＭＳ Ｐゴシック" pitchFamily="50" charset="-128"/>
                <a:ea typeface="ＭＳ Ｐゴシック" pitchFamily="50" charset="-128"/>
              </a:rPr>
              <a:t>XBRL</a:t>
            </a:r>
            <a:r>
              <a:rPr kumimoji="0" lang="ja-JP" altLang="en-US" b="1" dirty="0">
                <a:solidFill>
                  <a:schemeClr val="tx1"/>
                </a:solidFill>
                <a:latin typeface="ＭＳ Ｐゴシック" pitchFamily="50" charset="-128"/>
                <a:ea typeface="ＭＳ Ｐゴシック" pitchFamily="50" charset="-128"/>
              </a:rPr>
              <a:t>提出開始</a:t>
            </a:r>
            <a:endParaRPr kumimoji="0" lang="en-US" altLang="ja-JP" b="1" dirty="0">
              <a:solidFill>
                <a:schemeClr val="tx1"/>
              </a:solidFill>
              <a:latin typeface="ＭＳ Ｐゴシック" pitchFamily="50" charset="-128"/>
              <a:ea typeface="ＭＳ Ｐゴシック" pitchFamily="50" charset="-128"/>
            </a:endParaRPr>
          </a:p>
        </p:txBody>
      </p:sp>
      <p:sp>
        <p:nvSpPr>
          <p:cNvPr id="14" name="Rectangle 15">
            <a:extLst>
              <a:ext uri="{FF2B5EF4-FFF2-40B4-BE49-F238E27FC236}">
                <a16:creationId xmlns:a16="http://schemas.microsoft.com/office/drawing/2014/main" id="{33AA361B-5347-4F40-A337-EA80545EC6A6}"/>
              </a:ext>
            </a:extLst>
          </p:cNvPr>
          <p:cNvSpPr>
            <a:spLocks noChangeArrowheads="1"/>
          </p:cNvSpPr>
          <p:nvPr/>
        </p:nvSpPr>
        <p:spPr bwMode="auto">
          <a:xfrm>
            <a:off x="5410152" y="4705175"/>
            <a:ext cx="3456384" cy="1447007"/>
          </a:xfrm>
          <a:prstGeom prst="rect">
            <a:avLst/>
          </a:prstGeom>
          <a:noFill/>
          <a:ln>
            <a:headEnd/>
            <a:tailEnd/>
          </a:ln>
        </p:spPr>
        <p:style>
          <a:lnRef idx="2">
            <a:schemeClr val="accent1"/>
          </a:lnRef>
          <a:fillRef idx="1">
            <a:schemeClr val="lt1"/>
          </a:fillRef>
          <a:effectRef idx="0">
            <a:schemeClr val="accent1"/>
          </a:effectRef>
          <a:fontRef idx="minor">
            <a:schemeClr val="dk1"/>
          </a:fontRef>
        </p:style>
        <p:txBody>
          <a:bodyPr lIns="18000" tIns="10800" rIns="18000" bIns="10800" anchor="ctr"/>
          <a:lstStyle/>
          <a:p>
            <a:pPr marL="92075" lvl="2" indent="-92075" defTabSz="1300163">
              <a:defRPr/>
            </a:pPr>
            <a:r>
              <a:rPr kumimoji="0" lang="en-US" altLang="ja-JP" dirty="0">
                <a:solidFill>
                  <a:schemeClr val="tx1"/>
                </a:solidFill>
                <a:latin typeface="Arial" charset="0"/>
                <a:ea typeface="HGP創英角ｺﾞｼｯｸUB" pitchFamily="50" charset="-128"/>
              </a:rPr>
              <a:t> </a:t>
            </a:r>
            <a:r>
              <a:rPr kumimoji="0" lang="en-US" altLang="ja-JP" b="1" dirty="0">
                <a:solidFill>
                  <a:schemeClr val="tx1"/>
                </a:solidFill>
                <a:latin typeface="ＭＳ Ｐゴシック" pitchFamily="50" charset="-128"/>
                <a:ea typeface="ＭＳ Ｐゴシック" pitchFamily="50" charset="-128"/>
              </a:rPr>
              <a:t>【APAC】</a:t>
            </a:r>
          </a:p>
          <a:p>
            <a:pPr marL="265113" lvl="3" indent="-173038" algn="l" defTabSz="1300163">
              <a:buFont typeface="Arial" charset="0"/>
              <a:buChar char="•"/>
              <a:defRPr/>
            </a:pPr>
            <a:r>
              <a:rPr kumimoji="0" lang="ja-JP" altLang="en-US" b="1" dirty="0">
                <a:solidFill>
                  <a:schemeClr val="tx1"/>
                </a:solidFill>
                <a:latin typeface="ＭＳ Ｐゴシック" pitchFamily="50" charset="-128"/>
                <a:ea typeface="ＭＳ Ｐゴシック" pitchFamily="50" charset="-128"/>
              </a:rPr>
              <a:t>豪州では</a:t>
            </a:r>
            <a:r>
              <a:rPr kumimoji="0" lang="en-US" altLang="ja-JP" b="1" dirty="0">
                <a:solidFill>
                  <a:schemeClr val="tx1"/>
                </a:solidFill>
                <a:latin typeface="ＭＳ Ｐゴシック" pitchFamily="50" charset="-128"/>
                <a:ea typeface="ＭＳ Ｐゴシック" pitchFamily="50" charset="-128"/>
              </a:rPr>
              <a:t>2009</a:t>
            </a:r>
            <a:r>
              <a:rPr kumimoji="0" lang="ja-JP" altLang="en-US" b="1" dirty="0">
                <a:solidFill>
                  <a:schemeClr val="tx1"/>
                </a:solidFill>
                <a:latin typeface="ＭＳ Ｐゴシック" pitchFamily="50" charset="-128"/>
                <a:ea typeface="ＭＳ Ｐゴシック" pitchFamily="50" charset="-128"/>
              </a:rPr>
              <a:t>年より省庁横断で</a:t>
            </a:r>
            <a:r>
              <a:rPr kumimoji="0" lang="en-US" altLang="ja-JP" b="1" dirty="0">
                <a:solidFill>
                  <a:schemeClr val="tx1"/>
                </a:solidFill>
                <a:latin typeface="ＭＳ Ｐゴシック" pitchFamily="50" charset="-128"/>
                <a:ea typeface="ＭＳ Ｐゴシック" pitchFamily="50" charset="-128"/>
              </a:rPr>
              <a:t>XBRL</a:t>
            </a:r>
            <a:r>
              <a:rPr kumimoji="0" lang="ja-JP" altLang="en-US" b="1" dirty="0">
                <a:solidFill>
                  <a:schemeClr val="tx1"/>
                </a:solidFill>
                <a:latin typeface="ＭＳ Ｐゴシック" pitchFamily="50" charset="-128"/>
                <a:ea typeface="ＭＳ Ｐゴシック" pitchFamily="50" charset="-128"/>
              </a:rPr>
              <a:t>採用</a:t>
            </a:r>
            <a:endParaRPr kumimoji="0" lang="en-US" altLang="ja-JP" b="1" dirty="0">
              <a:solidFill>
                <a:schemeClr val="tx1"/>
              </a:solidFill>
              <a:latin typeface="ＭＳ Ｐゴシック" pitchFamily="50" charset="-128"/>
              <a:ea typeface="ＭＳ Ｐゴシック" pitchFamily="50" charset="-128"/>
            </a:endParaRPr>
          </a:p>
          <a:p>
            <a:pPr marL="265113" lvl="3" indent="-173038" algn="l" defTabSz="1300163">
              <a:buFont typeface="Arial" charset="0"/>
              <a:buChar char="•"/>
              <a:defRPr/>
            </a:pPr>
            <a:r>
              <a:rPr lang="ja-JP" altLang="en-US" b="1" dirty="0">
                <a:solidFill>
                  <a:schemeClr val="tx1"/>
                </a:solidFill>
                <a:latin typeface="ＭＳ Ｐゴシック" pitchFamily="50" charset="-128"/>
                <a:ea typeface="ＭＳ Ｐゴシック" pitchFamily="50" charset="-128"/>
              </a:rPr>
              <a:t>インドネシアでは</a:t>
            </a:r>
            <a:r>
              <a:rPr lang="en-US" altLang="ja-JP" b="1" dirty="0">
                <a:solidFill>
                  <a:schemeClr val="tx1"/>
                </a:solidFill>
                <a:latin typeface="ＭＳ Ｐゴシック" pitchFamily="50" charset="-128"/>
                <a:ea typeface="ＭＳ Ｐゴシック" pitchFamily="50" charset="-128"/>
              </a:rPr>
              <a:t>2014</a:t>
            </a:r>
            <a:r>
              <a:rPr lang="ja-JP" altLang="en-US" b="1" dirty="0">
                <a:solidFill>
                  <a:schemeClr val="tx1"/>
                </a:solidFill>
                <a:latin typeface="ＭＳ Ｐゴシック" pitchFamily="50" charset="-128"/>
                <a:ea typeface="ＭＳ Ｐゴシック" pitchFamily="50" charset="-128"/>
              </a:rPr>
              <a:t>年より証券取引所・金融庁で採用</a:t>
            </a:r>
            <a:endParaRPr lang="en-US" altLang="ja-JP" b="1" dirty="0">
              <a:solidFill>
                <a:schemeClr val="tx1"/>
              </a:solidFill>
              <a:latin typeface="ＭＳ Ｐゴシック" pitchFamily="50" charset="-128"/>
              <a:ea typeface="ＭＳ Ｐゴシック" pitchFamily="50" charset="-128"/>
            </a:endParaRPr>
          </a:p>
        </p:txBody>
      </p:sp>
      <p:sp>
        <p:nvSpPr>
          <p:cNvPr id="15" name="角丸四角形 18">
            <a:extLst>
              <a:ext uri="{FF2B5EF4-FFF2-40B4-BE49-F238E27FC236}">
                <a16:creationId xmlns:a16="http://schemas.microsoft.com/office/drawing/2014/main" id="{6D69AA43-3003-409B-A731-333E8FE4B640}"/>
              </a:ext>
            </a:extLst>
          </p:cNvPr>
          <p:cNvSpPr/>
          <p:nvPr/>
        </p:nvSpPr>
        <p:spPr>
          <a:xfrm>
            <a:off x="0" y="952736"/>
            <a:ext cx="4908106" cy="480951"/>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b="1" dirty="0">
                <a:solidFill>
                  <a:schemeClr val="tx2"/>
                </a:solidFill>
              </a:rPr>
              <a:t>世界各国で</a:t>
            </a:r>
            <a:r>
              <a:rPr lang="en-US" altLang="ja-JP" b="1" dirty="0">
                <a:solidFill>
                  <a:schemeClr val="tx2"/>
                </a:solidFill>
              </a:rPr>
              <a:t>XBRL</a:t>
            </a:r>
            <a:r>
              <a:rPr lang="ja-JP" altLang="en-US" b="1" dirty="0">
                <a:solidFill>
                  <a:schemeClr val="tx2"/>
                </a:solidFill>
              </a:rPr>
              <a:t>の採用</a:t>
            </a:r>
            <a:r>
              <a:rPr kumimoji="1" lang="ja-JP" altLang="en-US" b="1" dirty="0">
                <a:solidFill>
                  <a:schemeClr val="tx2"/>
                </a:solidFill>
              </a:rPr>
              <a:t>が進んでい</a:t>
            </a:r>
            <a:r>
              <a:rPr lang="ja-JP" altLang="en-US" b="1" dirty="0">
                <a:solidFill>
                  <a:schemeClr val="tx2"/>
                </a:solidFill>
              </a:rPr>
              <a:t>ます</a:t>
            </a:r>
            <a:endParaRPr kumimoji="1" lang="ja-JP" altLang="en-US" b="1" dirty="0">
              <a:solidFill>
                <a:schemeClr val="tx2"/>
              </a:solidFill>
            </a:endParaRPr>
          </a:p>
        </p:txBody>
      </p:sp>
      <p:sp>
        <p:nvSpPr>
          <p:cNvPr id="3" name="テキスト ボックス 2">
            <a:extLst>
              <a:ext uri="{FF2B5EF4-FFF2-40B4-BE49-F238E27FC236}">
                <a16:creationId xmlns:a16="http://schemas.microsoft.com/office/drawing/2014/main" id="{17A775DF-FEC4-46A4-A350-45EF417ACE56}"/>
              </a:ext>
            </a:extLst>
          </p:cNvPr>
          <p:cNvSpPr txBox="1"/>
          <p:nvPr/>
        </p:nvSpPr>
        <p:spPr>
          <a:xfrm>
            <a:off x="457200" y="1277034"/>
            <a:ext cx="6264696" cy="369332"/>
          </a:xfrm>
          <a:prstGeom prst="rect">
            <a:avLst/>
          </a:prstGeom>
          <a:noFill/>
        </p:spPr>
        <p:txBody>
          <a:bodyPr wrap="square" rtlCol="0">
            <a:spAutoFit/>
          </a:bodyPr>
          <a:lstStyle/>
          <a:p>
            <a:r>
              <a:rPr lang="en-US" altLang="ja-JP" dirty="0">
                <a:hlinkClick r:id="rId5"/>
              </a:rPr>
              <a:t>https://www.xbrl.org/the-standard/why/xbrl-project-directory/</a:t>
            </a:r>
            <a:endParaRPr kumimoji="1" lang="ja-JP" altLang="en-US" dirty="0"/>
          </a:p>
        </p:txBody>
      </p:sp>
    </p:spTree>
    <p:extLst>
      <p:ext uri="{BB962C8B-B14F-4D97-AF65-F5344CB8AC3E}">
        <p14:creationId xmlns:p14="http://schemas.microsoft.com/office/powerpoint/2010/main" val="2494107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E8D0D2-E5F7-BD4E-B278-917DDEE750C0}"/>
              </a:ext>
            </a:extLst>
          </p:cNvPr>
          <p:cNvSpPr>
            <a:spLocks noGrp="1"/>
          </p:cNvSpPr>
          <p:nvPr>
            <p:ph type="title"/>
          </p:nvPr>
        </p:nvSpPr>
        <p:spPr/>
        <p:txBody>
          <a:bodyPr/>
          <a:lstStyle/>
          <a:p>
            <a:r>
              <a:rPr lang="ja-JP" altLang="ja-JP" sz="2000" kern="100">
                <a:latin typeface="+mj-ea"/>
                <a:cs typeface="Times New Roman" panose="02020603050405020304" pitchFamily="18" charset="0"/>
              </a:rPr>
              <a:t>電子インボイスの推進に対する</a:t>
            </a:r>
            <a:r>
              <a:rPr lang="en-US" altLang="ja-JP" sz="2000" kern="100" dirty="0">
                <a:latin typeface="+mj-ea"/>
                <a:cs typeface="Times New Roman" panose="02020603050405020304" pitchFamily="18" charset="0"/>
              </a:rPr>
              <a:t>XBRL JAPAN</a:t>
            </a:r>
            <a:r>
              <a:rPr lang="ja-JP" altLang="ja-JP" sz="2000" kern="100">
                <a:latin typeface="+mj-ea"/>
                <a:cs typeface="Times New Roman" panose="02020603050405020304" pitchFamily="18" charset="0"/>
              </a:rPr>
              <a:t>からの提言</a:t>
            </a:r>
            <a:br>
              <a:rPr lang="en-US" altLang="ja-JP" kern="100" dirty="0">
                <a:latin typeface="+mj-ea"/>
                <a:cs typeface="Times New Roman" panose="02020603050405020304" pitchFamily="18" charset="0"/>
              </a:rPr>
            </a:br>
            <a:r>
              <a:rPr lang="ja-JP" altLang="ja-JP" b="1" kern="100">
                <a:latin typeface="游ゴシック Light" panose="020B0300000000000000" pitchFamily="34" charset="-128"/>
                <a:ea typeface="Hiragino Kaku Gothic Pro W3" panose="020B0300000000000000" pitchFamily="34" charset="-128"/>
                <a:cs typeface="Times New Roman" panose="02020603050405020304" pitchFamily="18" charset="0"/>
              </a:rPr>
              <a:t>おわりに</a:t>
            </a:r>
            <a:endParaRPr kumimoji="1" lang="ja-JP" altLang="en-US"/>
          </a:p>
        </p:txBody>
      </p:sp>
      <p:sp>
        <p:nvSpPr>
          <p:cNvPr id="3" name="正方形/長方形 2">
            <a:extLst>
              <a:ext uri="{FF2B5EF4-FFF2-40B4-BE49-F238E27FC236}">
                <a16:creationId xmlns:a16="http://schemas.microsoft.com/office/drawing/2014/main" id="{C35DDE5B-ED72-B84F-A2BD-4D611C43907C}"/>
              </a:ext>
            </a:extLst>
          </p:cNvPr>
          <p:cNvSpPr/>
          <p:nvPr/>
        </p:nvSpPr>
        <p:spPr>
          <a:xfrm>
            <a:off x="179512" y="980728"/>
            <a:ext cx="8772023" cy="2862322"/>
          </a:xfrm>
          <a:prstGeom prst="rect">
            <a:avLst/>
          </a:prstGeom>
        </p:spPr>
        <p:txBody>
          <a:bodyPr wrap="square">
            <a:spAutoFit/>
          </a:bodyPr>
          <a:lstStyle/>
          <a:p>
            <a:pPr algn="just"/>
            <a:r>
              <a:rPr lang="ja-JP" altLang="ja-JP" kern="100">
                <a:latin typeface="+mn-ea"/>
                <a:cs typeface="Times New Roman" panose="02020603050405020304" pitchFamily="18" charset="0"/>
              </a:rPr>
              <a:t>最後に注意すべきは、当然ですが、</a:t>
            </a:r>
            <a:r>
              <a:rPr lang="en-US" altLang="ja-JP" kern="100" dirty="0">
                <a:latin typeface="+mn-ea"/>
                <a:cs typeface="Times New Roman" panose="02020603050405020304" pitchFamily="18" charset="0"/>
              </a:rPr>
              <a:t>Open PEPPOL</a:t>
            </a:r>
            <a:r>
              <a:rPr lang="en-US" altLang="ja-JP" kern="100" baseline="30000" dirty="0">
                <a:latin typeface="+mn-ea"/>
                <a:cs typeface="Times New Roman" panose="02020603050405020304" pitchFamily="18" charset="0"/>
              </a:rPr>
              <a:t>1</a:t>
            </a:r>
            <a:r>
              <a:rPr lang="ja-JP" altLang="ja-JP" kern="100">
                <a:latin typeface="+mn-ea"/>
                <a:cs typeface="Times New Roman" panose="02020603050405020304" pitchFamily="18" charset="0"/>
              </a:rPr>
              <a:t>は、電子インボイスを目的とするサービスではありません。</a:t>
            </a:r>
            <a:r>
              <a:rPr lang="en-US" altLang="ja-JP" kern="100" dirty="0">
                <a:latin typeface="+mn-ea"/>
                <a:cs typeface="Times New Roman" panose="02020603050405020304" pitchFamily="18" charset="0"/>
              </a:rPr>
              <a:t>Open PEPPOL</a:t>
            </a:r>
            <a:r>
              <a:rPr lang="ja-JP" altLang="ja-JP" kern="100">
                <a:latin typeface="+mn-ea"/>
                <a:cs typeface="Times New Roman" panose="02020603050405020304" pitchFamily="18" charset="0"/>
              </a:rPr>
              <a:t>の電子インボイスは、公共調達を中心とする、</a:t>
            </a:r>
            <a:r>
              <a:rPr lang="en-US" altLang="ja-JP" kern="100" dirty="0">
                <a:latin typeface="+mn-ea"/>
                <a:cs typeface="Times New Roman" panose="02020603050405020304" pitchFamily="18" charset="0"/>
              </a:rPr>
              <a:t>EU</a:t>
            </a:r>
            <a:r>
              <a:rPr lang="ja-JP" altLang="ja-JP" kern="100">
                <a:latin typeface="+mn-ea"/>
                <a:cs typeface="Times New Roman" panose="02020603050405020304" pitchFamily="18" charset="0"/>
              </a:rPr>
              <a:t>の電子調達サービスの手段の一部にすぎません</a:t>
            </a:r>
            <a:r>
              <a:rPr lang="en-US" altLang="ja-JP" kern="100" baseline="30000" dirty="0">
                <a:latin typeface="+mn-ea"/>
                <a:cs typeface="Times New Roman" panose="02020603050405020304" pitchFamily="18" charset="0"/>
              </a:rPr>
              <a:t>2</a:t>
            </a:r>
            <a:r>
              <a:rPr lang="ja-JP" altLang="ja-JP" kern="100">
                <a:latin typeface="+mn-ea"/>
                <a:cs typeface="Times New Roman" panose="02020603050405020304" pitchFamily="18" charset="0"/>
              </a:rPr>
              <a:t>。このことから、公共調達を前提とせずに、電子インボイスだけを目的とする</a:t>
            </a:r>
            <a:r>
              <a:rPr lang="en-US" altLang="ja-JP" kern="100" dirty="0">
                <a:latin typeface="+mn-ea"/>
                <a:cs typeface="Times New Roman" panose="02020603050405020304" pitchFamily="18" charset="0"/>
              </a:rPr>
              <a:t>Open PEPPOL</a:t>
            </a:r>
            <a:r>
              <a:rPr lang="ja-JP" altLang="ja-JP" kern="100">
                <a:latin typeface="+mn-ea"/>
                <a:cs typeface="Times New Roman" panose="02020603050405020304" pitchFamily="18" charset="0"/>
              </a:rPr>
              <a:t>の導入は、投資対効果が低いと考えます。</a:t>
            </a:r>
          </a:p>
          <a:p>
            <a:pPr indent="133350" algn="just"/>
            <a:r>
              <a:rPr lang="en-US" altLang="ja-JP" kern="100" dirty="0">
                <a:latin typeface="+mn-ea"/>
                <a:cs typeface="Times New Roman" panose="02020603050405020304" pitchFamily="18" charset="0"/>
              </a:rPr>
              <a:t> </a:t>
            </a:r>
            <a:endParaRPr lang="ja-JP" altLang="ja-JP" kern="100">
              <a:latin typeface="+mn-ea"/>
              <a:cs typeface="Times New Roman" panose="02020603050405020304" pitchFamily="18" charset="0"/>
            </a:endParaRPr>
          </a:p>
          <a:p>
            <a:r>
              <a:rPr lang="ja-JP" altLang="ja-JP">
                <a:latin typeface="+mn-ea"/>
                <a:cs typeface="Times New Roman" panose="02020603050405020304" pitchFamily="18" charset="0"/>
              </a:rPr>
              <a:t>本プロジェクトでも、「日本の電子インボイス」が対象とする、業務と、業務手順を、その背景となる、業務コンテキストと、合わせて明確に定義し、「日本の電子インボイス」が実現した姿を、参加者が共有した上で、その実現のために必要な課題と、予算措置の在り方を含めて、整理し、期限を定めて、課題解決するという、基本に忠実なアプローチが大切だと思います。</a:t>
            </a:r>
            <a:endParaRPr lang="ja-JP" altLang="ja-JP" kern="100">
              <a:latin typeface="+mn-ea"/>
              <a:cs typeface="Times New Roman" panose="02020603050405020304" pitchFamily="18" charset="0"/>
            </a:endParaRPr>
          </a:p>
        </p:txBody>
      </p:sp>
      <p:sp>
        <p:nvSpPr>
          <p:cNvPr id="4" name="正方形/長方形 3">
            <a:extLst>
              <a:ext uri="{FF2B5EF4-FFF2-40B4-BE49-F238E27FC236}">
                <a16:creationId xmlns:a16="http://schemas.microsoft.com/office/drawing/2014/main" id="{D2C8EC10-AF06-8B46-9EDE-19E7CB4FDC95}"/>
              </a:ext>
            </a:extLst>
          </p:cNvPr>
          <p:cNvSpPr/>
          <p:nvPr/>
        </p:nvSpPr>
        <p:spPr>
          <a:xfrm>
            <a:off x="192464" y="4995753"/>
            <a:ext cx="8772023" cy="1169551"/>
          </a:xfrm>
          <a:prstGeom prst="rect">
            <a:avLst/>
          </a:prstGeom>
        </p:spPr>
        <p:txBody>
          <a:bodyPr wrap="square">
            <a:spAutoFit/>
          </a:bodyPr>
          <a:lstStyle/>
          <a:p>
            <a:r>
              <a:rPr lang="ja-JP" altLang="en-US" sz="1400" kern="100">
                <a:latin typeface="+mn-ea"/>
                <a:cs typeface="Times New Roman" panose="02020603050405020304" pitchFamily="18" charset="0"/>
              </a:rPr>
              <a:t>参考資料</a:t>
            </a:r>
            <a:endParaRPr lang="en-US" altLang="ja-JP" sz="1400" kern="100" dirty="0">
              <a:latin typeface="+mn-ea"/>
              <a:cs typeface="Times New Roman" panose="02020603050405020304" pitchFamily="18" charset="0"/>
            </a:endParaRPr>
          </a:p>
          <a:p>
            <a:r>
              <a:rPr lang="en-US" altLang="ja-JP" sz="1400" kern="100" baseline="30000" dirty="0">
                <a:latin typeface="+mn-ea"/>
                <a:cs typeface="Times New Roman" panose="02020603050405020304" pitchFamily="18" charset="0"/>
              </a:rPr>
              <a:t>1</a:t>
            </a:r>
            <a:r>
              <a:rPr lang="en-US" altLang="ja-JP" sz="1400" kern="100" dirty="0">
                <a:latin typeface="+mn-ea"/>
                <a:cs typeface="Times New Roman" panose="02020603050405020304" pitchFamily="18" charset="0"/>
              </a:rPr>
              <a:t> </a:t>
            </a:r>
            <a:r>
              <a:rPr lang="en-US" altLang="ja-JP" sz="1400" kern="100" dirty="0">
                <a:latin typeface="+mn-ea"/>
                <a:cs typeface="Times New Roman" panose="02020603050405020304" pitchFamily="18" charset="0"/>
                <a:hlinkClick r:id="rId3"/>
              </a:rPr>
              <a:t>https://peppol.eu/wp-content/uploads/2016/08/20121205_PEPPOL_final_report_v2_4_web.pdf</a:t>
            </a:r>
            <a:endParaRPr lang="ja-JP" altLang="ja-JP" sz="1400" kern="100">
              <a:latin typeface="+mn-ea"/>
              <a:cs typeface="Times New Roman" panose="02020603050405020304" pitchFamily="18" charset="0"/>
            </a:endParaRPr>
          </a:p>
          <a:p>
            <a:r>
              <a:rPr lang="en-US" altLang="ja-JP" sz="1400" kern="100" baseline="30000" dirty="0">
                <a:latin typeface="+mn-ea"/>
                <a:cs typeface="Times New Roman" panose="02020603050405020304" pitchFamily="18" charset="0"/>
              </a:rPr>
              <a:t>2</a:t>
            </a:r>
            <a:r>
              <a:rPr lang="en-US" altLang="ja-JP" sz="1400" kern="100" dirty="0">
                <a:latin typeface="+mn-ea"/>
                <a:cs typeface="Times New Roman" panose="02020603050405020304" pitchFamily="18" charset="0"/>
              </a:rPr>
              <a:t> "PEPPOL was initially name for EU funded project (Pan-European Public Procurement On-Line) executed between 2008-2012." PEPPOL for dummies </a:t>
            </a:r>
            <a:r>
              <a:rPr lang="ja-JP" altLang="ja-JP" sz="1400" kern="100">
                <a:latin typeface="+mn-ea"/>
                <a:cs typeface="Times New Roman" panose="02020603050405020304" pitchFamily="18" charset="0"/>
              </a:rPr>
              <a:t>（費用概算も含み簡潔に纏まった資料です）</a:t>
            </a:r>
            <a:r>
              <a:rPr lang="en-US" altLang="ja-JP" sz="1400" kern="100" dirty="0">
                <a:latin typeface="+mn-ea"/>
                <a:cs typeface="Times New Roman" panose="02020603050405020304" pitchFamily="18" charset="0"/>
                <a:hlinkClick r:id="rId4"/>
              </a:rPr>
              <a:t>https://bix.tieto.com/infoFiles/PEPPOL_dummies-en.pdf</a:t>
            </a:r>
            <a:endParaRPr lang="en-US" altLang="ja-JP" sz="1400" kern="100" dirty="0">
              <a:latin typeface="+mn-ea"/>
              <a:cs typeface="Times New Roman" panose="02020603050405020304" pitchFamily="18" charset="0"/>
            </a:endParaRPr>
          </a:p>
        </p:txBody>
      </p:sp>
    </p:spTree>
    <p:extLst>
      <p:ext uri="{BB962C8B-B14F-4D97-AF65-F5344CB8AC3E}">
        <p14:creationId xmlns:p14="http://schemas.microsoft.com/office/powerpoint/2010/main" val="548506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575556" y="1556792"/>
            <a:ext cx="7992888" cy="1470025"/>
          </a:xfrm>
        </p:spPr>
        <p:txBody>
          <a:bodyPr/>
          <a:lstStyle/>
          <a:p>
            <a:r>
              <a:rPr lang="ja-JP" altLang="en-US" kern="100">
                <a:latin typeface="+mj-ea"/>
                <a:cs typeface="Times New Roman" panose="02020603050405020304" pitchFamily="18" charset="0"/>
              </a:rPr>
              <a:t>ご参考</a:t>
            </a:r>
            <a:endParaRPr lang="en-US" altLang="ja-JP" kern="100" dirty="0">
              <a:latin typeface="+mj-ea"/>
              <a:cs typeface="Times New Roman" panose="02020603050405020304" pitchFamily="18" charset="0"/>
            </a:endParaRPr>
          </a:p>
        </p:txBody>
      </p:sp>
      <p:sp>
        <p:nvSpPr>
          <p:cNvPr id="5" name="字幕 4">
            <a:extLst>
              <a:ext uri="{FF2B5EF4-FFF2-40B4-BE49-F238E27FC236}">
                <a16:creationId xmlns:a16="http://schemas.microsoft.com/office/drawing/2014/main" id="{BC73ECB6-57FE-7741-AFA1-BDDD9DDBE5A2}"/>
              </a:ext>
            </a:extLst>
          </p:cNvPr>
          <p:cNvSpPr>
            <a:spLocks noGrp="1"/>
          </p:cNvSpPr>
          <p:nvPr>
            <p:ph type="subTitle" idx="1"/>
          </p:nvPr>
        </p:nvSpPr>
        <p:spPr>
          <a:xfrm>
            <a:off x="0" y="3094112"/>
            <a:ext cx="9144000" cy="1752600"/>
          </a:xfrm>
        </p:spPr>
        <p:txBody>
          <a:bodyPr/>
          <a:lstStyle/>
          <a:p>
            <a:pPr>
              <a:lnSpc>
                <a:spcPts val="2580"/>
              </a:lnSpc>
              <a:spcBef>
                <a:spcPts val="0"/>
              </a:spcBef>
            </a:pPr>
            <a:r>
              <a:rPr lang="ja-JP" altLang="en-US" sz="2800">
                <a:solidFill>
                  <a:schemeClr val="tx1">
                    <a:lumMod val="65000"/>
                    <a:lumOff val="35000"/>
                  </a:schemeClr>
                </a:solidFill>
              </a:rPr>
              <a:t>１　欧州における電子インボイスの標準化</a:t>
            </a:r>
            <a:endParaRPr lang="en-US" altLang="ja-JP" sz="2800" dirty="0">
              <a:solidFill>
                <a:schemeClr val="tx1">
                  <a:lumMod val="65000"/>
                  <a:lumOff val="35000"/>
                </a:schemeClr>
              </a:solidFill>
            </a:endParaRPr>
          </a:p>
          <a:p>
            <a:pPr>
              <a:lnSpc>
                <a:spcPts val="2580"/>
              </a:lnSpc>
              <a:spcBef>
                <a:spcPts val="0"/>
              </a:spcBef>
            </a:pPr>
            <a:r>
              <a:rPr lang="ja-JP" altLang="en-US" sz="2000">
                <a:cs typeface="Times New Roman" panose="02020603050405020304" pitchFamily="18" charset="0"/>
              </a:rPr>
              <a:t>DIRECTIVE 2014/55/EU</a:t>
            </a:r>
            <a:endParaRPr lang="en-US" altLang="ja-JP" sz="2000" dirty="0">
              <a:cs typeface="Times New Roman" panose="02020603050405020304" pitchFamily="18" charset="0"/>
            </a:endParaRPr>
          </a:p>
          <a:p>
            <a:pPr>
              <a:lnSpc>
                <a:spcPts val="2580"/>
              </a:lnSpc>
              <a:spcBef>
                <a:spcPts val="0"/>
              </a:spcBef>
            </a:pPr>
            <a:r>
              <a:rPr lang="en-US" altLang="ja-JP" sz="2000" dirty="0">
                <a:cs typeface="Times New Roman" panose="02020603050405020304" pitchFamily="18" charset="0"/>
              </a:rPr>
              <a:t>CWA 16460</a:t>
            </a:r>
          </a:p>
          <a:p>
            <a:pPr>
              <a:lnSpc>
                <a:spcPts val="2580"/>
              </a:lnSpc>
              <a:spcBef>
                <a:spcPts val="0"/>
              </a:spcBef>
            </a:pPr>
            <a:r>
              <a:rPr lang="en-US" altLang="ja-JP" sz="2000" dirty="0"/>
              <a:t>EN 16931-1 </a:t>
            </a:r>
            <a:r>
              <a:rPr lang="en-US" altLang="ja-JP" sz="1800" dirty="0"/>
              <a:t>Electronic invoicing – Part 1: Semantic data model of the core elements of an electronic invoice</a:t>
            </a:r>
          </a:p>
          <a:p>
            <a:pPr>
              <a:lnSpc>
                <a:spcPts val="2580"/>
              </a:lnSpc>
              <a:spcBef>
                <a:spcPts val="0"/>
              </a:spcBef>
            </a:pPr>
            <a:r>
              <a:rPr lang="en-US" altLang="ja-JP" sz="2000" dirty="0"/>
              <a:t>CEN/TS 16931-2 </a:t>
            </a:r>
            <a:r>
              <a:rPr lang="en-US" altLang="ja-JP" sz="1600" dirty="0"/>
              <a:t> </a:t>
            </a:r>
            <a:r>
              <a:rPr lang="en-US" altLang="ja-JP" sz="1800" dirty="0"/>
              <a:t>Electronic invoicing - Part 2: List of syntaxes that comply with EN 16931-1</a:t>
            </a:r>
            <a:r>
              <a:rPr lang="en-US" altLang="ja-JP" dirty="0"/>
              <a:t> </a:t>
            </a:r>
          </a:p>
          <a:p>
            <a:pPr>
              <a:lnSpc>
                <a:spcPts val="2580"/>
              </a:lnSpc>
              <a:spcBef>
                <a:spcPts val="0"/>
              </a:spcBef>
            </a:pPr>
            <a:endParaRPr lang="en-US" altLang="ja-JP" sz="1600" dirty="0"/>
          </a:p>
          <a:p>
            <a:pPr>
              <a:lnSpc>
                <a:spcPts val="2580"/>
              </a:lnSpc>
              <a:spcBef>
                <a:spcPts val="0"/>
              </a:spcBef>
            </a:pPr>
            <a:r>
              <a:rPr lang="ja-JP" altLang="en-US">
                <a:solidFill>
                  <a:schemeClr val="tx1">
                    <a:lumMod val="65000"/>
                    <a:lumOff val="35000"/>
                  </a:schemeClr>
                </a:solidFill>
              </a:rPr>
              <a:t>２　社会的システムの業務プロセスを根底から見直すデジタル化の例</a:t>
            </a:r>
            <a:endParaRPr lang="en-US" altLang="ja-JP" dirty="0">
              <a:solidFill>
                <a:schemeClr val="tx1">
                  <a:lumMod val="65000"/>
                  <a:lumOff val="35000"/>
                </a:schemeClr>
              </a:solidFill>
            </a:endParaRPr>
          </a:p>
          <a:p>
            <a:pPr>
              <a:lnSpc>
                <a:spcPts val="2580"/>
              </a:lnSpc>
              <a:spcBef>
                <a:spcPts val="0"/>
              </a:spcBef>
            </a:pPr>
            <a:r>
              <a:rPr lang="en-US" altLang="ja-JP" sz="2000" dirty="0"/>
              <a:t>Nordic Smart Government</a:t>
            </a:r>
            <a:endParaRPr lang="en-US" altLang="ja-JP" sz="2000" dirty="0">
              <a:cs typeface="Times New Roman" panose="02020603050405020304" pitchFamily="18" charset="0"/>
            </a:endParaRPr>
          </a:p>
          <a:p>
            <a:pPr>
              <a:lnSpc>
                <a:spcPts val="2580"/>
              </a:lnSpc>
              <a:spcBef>
                <a:spcPts val="0"/>
              </a:spcBef>
            </a:pPr>
            <a:endParaRPr lang="ja-JP" altLang="en-US"/>
          </a:p>
        </p:txBody>
      </p:sp>
      <p:sp>
        <p:nvSpPr>
          <p:cNvPr id="3" name="テキスト ボックス 2">
            <a:extLst>
              <a:ext uri="{FF2B5EF4-FFF2-40B4-BE49-F238E27FC236}">
                <a16:creationId xmlns:a16="http://schemas.microsoft.com/office/drawing/2014/main" id="{7E57C51E-E430-3C4E-9EC0-BBB120A2C6DD}"/>
              </a:ext>
            </a:extLst>
          </p:cNvPr>
          <p:cNvSpPr txBox="1"/>
          <p:nvPr/>
        </p:nvSpPr>
        <p:spPr>
          <a:xfrm>
            <a:off x="8483558" y="6381328"/>
            <a:ext cx="480930" cy="276999"/>
          </a:xfrm>
          <a:prstGeom prst="rect">
            <a:avLst/>
          </a:prstGeom>
          <a:noFill/>
        </p:spPr>
        <p:txBody>
          <a:bodyPr wrap="square" rtlCol="0">
            <a:spAutoFit/>
          </a:bodyPr>
          <a:lstStyle/>
          <a:p>
            <a:pPr algn="r"/>
            <a:r>
              <a:rPr lang="en-US" altLang="ja-JP" sz="1200" dirty="0"/>
              <a:t>4</a:t>
            </a:r>
          </a:p>
        </p:txBody>
      </p:sp>
    </p:spTree>
    <p:extLst>
      <p:ext uri="{BB962C8B-B14F-4D97-AF65-F5344CB8AC3E}">
        <p14:creationId xmlns:p14="http://schemas.microsoft.com/office/powerpoint/2010/main" val="1148779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スクリーンショットの画面&#10;&#10;自動的に生成された説明">
            <a:extLst>
              <a:ext uri="{FF2B5EF4-FFF2-40B4-BE49-F238E27FC236}">
                <a16:creationId xmlns:a16="http://schemas.microsoft.com/office/drawing/2014/main" id="{597D6A97-2219-F441-86DB-D19C3A893988}"/>
              </a:ext>
            </a:extLst>
          </p:cNvPr>
          <p:cNvPicPr>
            <a:picLocks noChangeAspect="1"/>
          </p:cNvPicPr>
          <p:nvPr/>
        </p:nvPicPr>
        <p:blipFill>
          <a:blip r:embed="rId3"/>
          <a:stretch>
            <a:fillRect/>
          </a:stretch>
        </p:blipFill>
        <p:spPr>
          <a:xfrm>
            <a:off x="73026" y="980728"/>
            <a:ext cx="8963470" cy="5472608"/>
          </a:xfrm>
          <a:prstGeom prst="rect">
            <a:avLst/>
          </a:prstGeom>
        </p:spPr>
      </p:pic>
      <p:sp>
        <p:nvSpPr>
          <p:cNvPr id="4" name="正方形/長方形 3">
            <a:extLst>
              <a:ext uri="{FF2B5EF4-FFF2-40B4-BE49-F238E27FC236}">
                <a16:creationId xmlns:a16="http://schemas.microsoft.com/office/drawing/2014/main" id="{1533BE47-6364-4B4F-B536-7F336734DD66}"/>
              </a:ext>
            </a:extLst>
          </p:cNvPr>
          <p:cNvSpPr/>
          <p:nvPr/>
        </p:nvSpPr>
        <p:spPr>
          <a:xfrm>
            <a:off x="-15782" y="141669"/>
            <a:ext cx="9144000" cy="769441"/>
          </a:xfrm>
          <a:prstGeom prst="rect">
            <a:avLst/>
          </a:prstGeom>
        </p:spPr>
        <p:txBody>
          <a:bodyPr wrap="square">
            <a:spAutoFit/>
          </a:bodyPr>
          <a:lstStyle/>
          <a:p>
            <a:r>
              <a:rPr lang="ja-JP" altLang="en-US" sz="2200">
                <a:latin typeface="+mj-lt"/>
                <a:cs typeface="Times New Roman" panose="02020603050405020304" pitchFamily="18" charset="0"/>
              </a:rPr>
              <a:t>DIRECTIVE 2014/55/EU OF THE EUROPEAN PARLIAMENT AND OF THE COUNCIL</a:t>
            </a:r>
            <a:endParaRPr lang="en-US" altLang="ja-JP" sz="2200" dirty="0">
              <a:latin typeface="+mj-lt"/>
              <a:cs typeface="Times New Roman" panose="02020603050405020304" pitchFamily="18" charset="0"/>
            </a:endParaRPr>
          </a:p>
          <a:p>
            <a:r>
              <a:rPr lang="ja-JP" altLang="en-US" sz="2200">
                <a:latin typeface="+mj-lt"/>
                <a:cs typeface="Times New Roman" panose="02020603050405020304" pitchFamily="18" charset="0"/>
              </a:rPr>
              <a:t>of 16 April 2014</a:t>
            </a:r>
            <a:r>
              <a:rPr lang="en-US" altLang="ja-JP" sz="2200" dirty="0">
                <a:latin typeface="+mj-lt"/>
                <a:cs typeface="Times New Roman" panose="02020603050405020304" pitchFamily="18" charset="0"/>
              </a:rPr>
              <a:t> </a:t>
            </a:r>
            <a:r>
              <a:rPr lang="ja-JP" altLang="en-US" sz="2200">
                <a:latin typeface="+mj-lt"/>
                <a:cs typeface="Times New Roman" panose="02020603050405020304" pitchFamily="18" charset="0"/>
              </a:rPr>
              <a:t>on electronic invoicing in public procurement</a:t>
            </a:r>
          </a:p>
        </p:txBody>
      </p:sp>
      <p:sp>
        <p:nvSpPr>
          <p:cNvPr id="6" name="テキスト ボックス 5">
            <a:extLst>
              <a:ext uri="{FF2B5EF4-FFF2-40B4-BE49-F238E27FC236}">
                <a16:creationId xmlns:a16="http://schemas.microsoft.com/office/drawing/2014/main" id="{1BCAE57E-C683-0742-8CC6-67AF613D8359}"/>
              </a:ext>
            </a:extLst>
          </p:cNvPr>
          <p:cNvSpPr txBox="1"/>
          <p:nvPr/>
        </p:nvSpPr>
        <p:spPr>
          <a:xfrm>
            <a:off x="2267744" y="4729787"/>
            <a:ext cx="6696744" cy="1723549"/>
          </a:xfrm>
          <a:prstGeom prst="rect">
            <a:avLst/>
          </a:prstGeom>
          <a:solidFill>
            <a:schemeClr val="bg1"/>
          </a:solidFill>
        </p:spPr>
        <p:txBody>
          <a:bodyPr wrap="square" rtlCol="0">
            <a:spAutoFit/>
          </a:bodyPr>
          <a:lstStyle/>
          <a:p>
            <a:r>
              <a:rPr lang="ja-JP" altLang="en-US" b="1"/>
              <a:t>注：　</a:t>
            </a:r>
            <a:r>
              <a:rPr lang="en-US" altLang="ja-JP" b="1" dirty="0"/>
              <a:t>EU law and its application</a:t>
            </a:r>
          </a:p>
          <a:p>
            <a:r>
              <a:rPr lang="en-US" altLang="ja-JP" b="1" dirty="0"/>
              <a:t>regulations</a:t>
            </a:r>
            <a:r>
              <a:rPr lang="en-US" altLang="ja-JP" dirty="0"/>
              <a:t> and </a:t>
            </a:r>
            <a:r>
              <a:rPr lang="en-US" altLang="ja-JP" b="1" dirty="0"/>
              <a:t>decisions</a:t>
            </a:r>
            <a:r>
              <a:rPr lang="en-US" altLang="ja-JP" dirty="0"/>
              <a:t> become binding automatically throughout the EU on the date they enter into force</a:t>
            </a:r>
          </a:p>
          <a:p>
            <a:r>
              <a:rPr lang="en-US" altLang="ja-JP" b="1" dirty="0"/>
              <a:t>directives</a:t>
            </a:r>
            <a:r>
              <a:rPr lang="en-US" altLang="ja-JP" dirty="0"/>
              <a:t> must be incorporated by EU countries into their national legislation</a:t>
            </a:r>
          </a:p>
          <a:p>
            <a:pPr algn="r"/>
            <a:r>
              <a:rPr lang="en-US" altLang="ja-JP" sz="1600" dirty="0">
                <a:hlinkClick r:id="rId4"/>
              </a:rPr>
              <a:t>https://ec.europa.eu/info/law/law-making-process/applying-eu-law_en</a:t>
            </a:r>
            <a:endParaRPr kumimoji="1" lang="ja-JP" altLang="en-US" sz="1600"/>
          </a:p>
        </p:txBody>
      </p:sp>
      <p:sp>
        <p:nvSpPr>
          <p:cNvPr id="3" name="テキスト ボックス 2">
            <a:extLst>
              <a:ext uri="{FF2B5EF4-FFF2-40B4-BE49-F238E27FC236}">
                <a16:creationId xmlns:a16="http://schemas.microsoft.com/office/drawing/2014/main" id="{D5A26320-1EA3-2740-A1C1-BC3FE59D9C9F}"/>
              </a:ext>
            </a:extLst>
          </p:cNvPr>
          <p:cNvSpPr txBox="1"/>
          <p:nvPr/>
        </p:nvSpPr>
        <p:spPr>
          <a:xfrm>
            <a:off x="2264259" y="3429000"/>
            <a:ext cx="6361623" cy="707886"/>
          </a:xfrm>
          <a:prstGeom prst="rect">
            <a:avLst/>
          </a:prstGeom>
          <a:solidFill>
            <a:schemeClr val="bg1"/>
          </a:solidFill>
        </p:spPr>
        <p:txBody>
          <a:bodyPr wrap="square" rtlCol="0">
            <a:spAutoFit/>
          </a:bodyPr>
          <a:lstStyle/>
          <a:p>
            <a:r>
              <a:rPr lang="ja-JP" altLang="en-US" sz="2000">
                <a:cs typeface="Times New Roman" panose="02020603050405020304" pitchFamily="18" charset="0"/>
              </a:rPr>
              <a:t>DIRECTIVE 2014/55/EU</a:t>
            </a:r>
            <a:r>
              <a:rPr lang="en-US" altLang="ja-JP" sz="2000" dirty="0">
                <a:cs typeface="Times New Roman" panose="02020603050405020304" pitchFamily="18" charset="0"/>
              </a:rPr>
              <a:t> </a:t>
            </a:r>
            <a:r>
              <a:rPr lang="ja-JP" altLang="en-US" sz="2000">
                <a:cs typeface="Times New Roman" panose="02020603050405020304" pitchFamily="18" charset="0"/>
              </a:rPr>
              <a:t>公共調達における電子インボイスに関する</a:t>
            </a:r>
            <a:r>
              <a:rPr lang="en-US" altLang="ja-JP" sz="2000" dirty="0">
                <a:cs typeface="Times New Roman" panose="02020603050405020304" pitchFamily="18" charset="0"/>
              </a:rPr>
              <a:t>EU</a:t>
            </a:r>
            <a:r>
              <a:rPr lang="ja-JP" altLang="en-US" sz="2000">
                <a:cs typeface="Times New Roman" panose="02020603050405020304" pitchFamily="18" charset="0"/>
              </a:rPr>
              <a:t>指令</a:t>
            </a:r>
            <a:endParaRPr kumimoji="1" lang="ja-JP" altLang="en-US" sz="2000"/>
          </a:p>
        </p:txBody>
      </p:sp>
      <p:sp>
        <p:nvSpPr>
          <p:cNvPr id="2" name="テキスト ボックス 1">
            <a:extLst>
              <a:ext uri="{FF2B5EF4-FFF2-40B4-BE49-F238E27FC236}">
                <a16:creationId xmlns:a16="http://schemas.microsoft.com/office/drawing/2014/main" id="{0E066C62-0A09-2542-BAB4-DEBF8B491993}"/>
              </a:ext>
            </a:extLst>
          </p:cNvPr>
          <p:cNvSpPr txBox="1"/>
          <p:nvPr/>
        </p:nvSpPr>
        <p:spPr>
          <a:xfrm>
            <a:off x="459877" y="4283804"/>
            <a:ext cx="8638455" cy="369332"/>
          </a:xfrm>
          <a:prstGeom prst="rect">
            <a:avLst/>
          </a:prstGeom>
          <a:solidFill>
            <a:schemeClr val="bg1"/>
          </a:solidFill>
        </p:spPr>
        <p:txBody>
          <a:bodyPr wrap="none" rtlCol="0">
            <a:spAutoFit/>
          </a:bodyPr>
          <a:lstStyle/>
          <a:p>
            <a:r>
              <a:rPr lang="en-US" altLang="ja-JP" dirty="0">
                <a:hlinkClick r:id="rId5"/>
              </a:rPr>
              <a:t>https://eur-lex.europa.eu/legal-content/EN/TXT/HTML/?uri=CELEX:32014L0055&amp;from=EN</a:t>
            </a:r>
            <a:endParaRPr kumimoji="1" lang="ja-JP" altLang="en-US"/>
          </a:p>
        </p:txBody>
      </p:sp>
    </p:spTree>
    <p:extLst>
      <p:ext uri="{BB962C8B-B14F-4D97-AF65-F5344CB8AC3E}">
        <p14:creationId xmlns:p14="http://schemas.microsoft.com/office/powerpoint/2010/main" val="1832474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C0D3318-10EE-CE47-80EE-B07FD1B48411}"/>
              </a:ext>
            </a:extLst>
          </p:cNvPr>
          <p:cNvSpPr/>
          <p:nvPr/>
        </p:nvSpPr>
        <p:spPr>
          <a:xfrm>
            <a:off x="107504" y="933683"/>
            <a:ext cx="8928992" cy="6083332"/>
          </a:xfrm>
          <a:prstGeom prst="rect">
            <a:avLst/>
          </a:prstGeom>
          <a:solidFill>
            <a:schemeClr val="bg1"/>
          </a:solidFill>
        </p:spPr>
        <p:txBody>
          <a:bodyPr wrap="square">
            <a:spAutoFit/>
          </a:bodyPr>
          <a:lstStyle/>
          <a:p>
            <a:pPr algn="ctr">
              <a:lnSpc>
                <a:spcPts val="1600"/>
              </a:lnSpc>
            </a:pPr>
            <a:r>
              <a:rPr lang="ja-JP" altLang="en-US" sz="2000" i="1">
                <a:cs typeface="Times New Roman" panose="02020603050405020304" pitchFamily="18" charset="0"/>
              </a:rPr>
              <a:t>Article </a:t>
            </a:r>
            <a:r>
              <a:rPr lang="en-US" altLang="ja-JP" sz="2000" i="1" dirty="0">
                <a:cs typeface="Times New Roman" panose="02020603050405020304" pitchFamily="18" charset="0"/>
              </a:rPr>
              <a:t>3</a:t>
            </a:r>
          </a:p>
          <a:p>
            <a:pPr algn="ctr">
              <a:lnSpc>
                <a:spcPts val="1800"/>
              </a:lnSpc>
            </a:pPr>
            <a:r>
              <a:rPr lang="en-US" altLang="ja-JP" sz="2000" dirty="0">
                <a:cs typeface="Times New Roman" panose="02020603050405020304" pitchFamily="18" charset="0"/>
              </a:rPr>
              <a:t>Establishment of a European standard</a:t>
            </a:r>
            <a:r>
              <a:rPr lang="ja-JP" altLang="en-US" sz="2000">
                <a:cs typeface="Times New Roman" panose="02020603050405020304" pitchFamily="18" charset="0"/>
              </a:rPr>
              <a:t>　</a:t>
            </a:r>
            <a:r>
              <a:rPr lang="en-US" altLang="ja-JP" sz="2000" dirty="0">
                <a:cs typeface="Times New Roman" panose="02020603050405020304" pitchFamily="18" charset="0"/>
              </a:rPr>
              <a:t>EU</a:t>
            </a:r>
            <a:r>
              <a:rPr lang="ja-JP" altLang="en-US" sz="2000">
                <a:cs typeface="Times New Roman" panose="02020603050405020304" pitchFamily="18" charset="0"/>
              </a:rPr>
              <a:t>規格の制定</a:t>
            </a:r>
            <a:endParaRPr lang="en-US" altLang="ja-JP" sz="2000" dirty="0">
              <a:cs typeface="Times New Roman" panose="02020603050405020304" pitchFamily="18" charset="0"/>
            </a:endParaRPr>
          </a:p>
          <a:p>
            <a:pPr>
              <a:lnSpc>
                <a:spcPts val="1600"/>
              </a:lnSpc>
            </a:pPr>
            <a:r>
              <a:rPr lang="en-US" altLang="ja-JP" sz="1600" dirty="0">
                <a:cs typeface="Times New Roman" panose="02020603050405020304" pitchFamily="18" charset="0"/>
              </a:rPr>
              <a:t>1.   The Commission shall request that the relevant European standardisation organisation draft a European standard for the semantic data model of the core elements of an electronic invoice (the ‘European standard on electronic invoicing’).</a:t>
            </a:r>
          </a:p>
          <a:p>
            <a:pPr>
              <a:lnSpc>
                <a:spcPts val="1600"/>
              </a:lnSpc>
            </a:pPr>
            <a:r>
              <a:rPr lang="en-US" altLang="ja-JP" sz="1600" dirty="0">
                <a:cs typeface="Times New Roman" panose="02020603050405020304" pitchFamily="18" charset="0"/>
              </a:rPr>
              <a:t>The Commission shall require that </a:t>
            </a:r>
            <a:r>
              <a:rPr lang="en-US" altLang="ja-JP" sz="1600" u="sng" dirty="0">
                <a:cs typeface="Times New Roman" panose="02020603050405020304" pitchFamily="18" charset="0"/>
              </a:rPr>
              <a:t>the European standard on electronic invoicing</a:t>
            </a:r>
            <a:r>
              <a:rPr lang="en-US" altLang="ja-JP" sz="1600" dirty="0">
                <a:cs typeface="Times New Roman" panose="02020603050405020304" pitchFamily="18" charset="0"/>
              </a:rPr>
              <a:t> complies at least with the following criteria:</a:t>
            </a:r>
          </a:p>
          <a:p>
            <a:pPr>
              <a:lnSpc>
                <a:spcPts val="1600"/>
              </a:lnSpc>
            </a:pPr>
            <a:r>
              <a:rPr lang="en-US" altLang="ja-JP" sz="1600" dirty="0">
                <a:cs typeface="Times New Roman" panose="02020603050405020304" pitchFamily="18" charset="0"/>
              </a:rPr>
              <a:t>— it is technologically neutral,</a:t>
            </a:r>
          </a:p>
          <a:p>
            <a:pPr>
              <a:lnSpc>
                <a:spcPts val="1600"/>
              </a:lnSpc>
            </a:pPr>
            <a:r>
              <a:rPr lang="en-US" altLang="ja-JP" sz="1600" dirty="0">
                <a:cs typeface="Times New Roman" panose="02020603050405020304" pitchFamily="18" charset="0"/>
              </a:rPr>
              <a:t>— it is compatible with relevant international standards on electronic invoicing,</a:t>
            </a:r>
          </a:p>
          <a:p>
            <a:pPr>
              <a:lnSpc>
                <a:spcPts val="1600"/>
              </a:lnSpc>
            </a:pPr>
            <a:r>
              <a:rPr lang="en-US" altLang="ja-JP" sz="1600" dirty="0">
                <a:cs typeface="Times New Roman" panose="02020603050405020304" pitchFamily="18" charset="0"/>
              </a:rPr>
              <a:t>— it has regard to the need for </a:t>
            </a:r>
            <a:r>
              <a:rPr lang="en-US" altLang="ja-JP" sz="1600" u="sng" dirty="0">
                <a:cs typeface="Times New Roman" panose="02020603050405020304" pitchFamily="18" charset="0"/>
              </a:rPr>
              <a:t>personal data protection in accordance with Directive 95/46/EC, to a ‘data protection by design’ approach </a:t>
            </a:r>
            <a:r>
              <a:rPr lang="en-US" altLang="ja-JP" sz="1600" dirty="0">
                <a:cs typeface="Times New Roman" panose="02020603050405020304" pitchFamily="18" charset="0"/>
              </a:rPr>
              <a:t>and to the principles of proportionality, data minimisation and purpose limitation,</a:t>
            </a:r>
          </a:p>
          <a:p>
            <a:pPr>
              <a:lnSpc>
                <a:spcPts val="1600"/>
              </a:lnSpc>
            </a:pPr>
            <a:r>
              <a:rPr lang="en-US" altLang="ja-JP" sz="1600" dirty="0">
                <a:cs typeface="Times New Roman" panose="02020603050405020304" pitchFamily="18" charset="0"/>
              </a:rPr>
              <a:t>— it is consistent with the relevant provisions of </a:t>
            </a:r>
            <a:r>
              <a:rPr lang="en-US" altLang="ja-JP" sz="1600" u="sng" dirty="0">
                <a:cs typeface="Times New Roman" panose="02020603050405020304" pitchFamily="18" charset="0"/>
              </a:rPr>
              <a:t>Directive 2006/112/EC</a:t>
            </a:r>
            <a:r>
              <a:rPr lang="en-US" altLang="ja-JP" sz="1600" dirty="0">
                <a:cs typeface="Times New Roman" panose="02020603050405020304" pitchFamily="18" charset="0"/>
              </a:rPr>
              <a:t>,</a:t>
            </a:r>
          </a:p>
          <a:p>
            <a:pPr>
              <a:lnSpc>
                <a:spcPts val="1600"/>
              </a:lnSpc>
            </a:pPr>
            <a:r>
              <a:rPr lang="en-US" altLang="ja-JP" sz="1600" dirty="0">
                <a:cs typeface="Times New Roman" panose="02020603050405020304" pitchFamily="18" charset="0"/>
              </a:rPr>
              <a:t>— it allows for the establishment of practical, user-friendly, flexible and cost-efficient electronic invoicing systems,</a:t>
            </a:r>
          </a:p>
          <a:p>
            <a:pPr>
              <a:lnSpc>
                <a:spcPts val="1600"/>
              </a:lnSpc>
            </a:pPr>
            <a:r>
              <a:rPr lang="en-US" altLang="ja-JP" sz="1600" dirty="0">
                <a:cs typeface="Times New Roman" panose="02020603050405020304" pitchFamily="18" charset="0"/>
              </a:rPr>
              <a:t>— it takes into account the special needs of small and medium-sized enterprises as well as of sub-central contracting authorities and contracting entities,</a:t>
            </a:r>
          </a:p>
          <a:p>
            <a:pPr>
              <a:lnSpc>
                <a:spcPts val="1600"/>
              </a:lnSpc>
            </a:pPr>
            <a:r>
              <a:rPr lang="en-US" altLang="ja-JP" sz="1600" dirty="0">
                <a:cs typeface="Times New Roman" panose="02020603050405020304" pitchFamily="18" charset="0"/>
              </a:rPr>
              <a:t>— it is suitable for use in commercial transactions between enterprises.</a:t>
            </a:r>
          </a:p>
          <a:p>
            <a:pPr>
              <a:lnSpc>
                <a:spcPts val="1600"/>
              </a:lnSpc>
            </a:pPr>
            <a:r>
              <a:rPr lang="en-US" altLang="ja-JP" sz="1600" dirty="0">
                <a:cs typeface="Times New Roman" panose="02020603050405020304" pitchFamily="18" charset="0"/>
              </a:rPr>
              <a:t>The Commission shall request that the relevant European standardisation organisation provide a list with a limited number of syntaxes which comply with the European standard on electronic invoicing, the appropriate syntax bindings and guidelines on transmission interoperability, in order to facilitate the use of such standard.</a:t>
            </a:r>
          </a:p>
          <a:p>
            <a:pPr>
              <a:lnSpc>
                <a:spcPts val="1600"/>
              </a:lnSpc>
            </a:pPr>
            <a:r>
              <a:rPr lang="en-US" altLang="ja-JP" sz="1200" dirty="0">
                <a:cs typeface="Times New Roman" panose="02020603050405020304" pitchFamily="18" charset="0"/>
              </a:rPr>
              <a:t>The requests shall be adopted in accordance with the procedure laid down in Article 10(1) to (5) of Regulation (EU) No 1025/2012.</a:t>
            </a:r>
          </a:p>
          <a:p>
            <a:pPr>
              <a:lnSpc>
                <a:spcPts val="1600"/>
              </a:lnSpc>
            </a:pPr>
            <a:r>
              <a:rPr lang="en-US" altLang="ja-JP" sz="1200" dirty="0">
                <a:cs typeface="Times New Roman" panose="02020603050405020304" pitchFamily="18" charset="0"/>
              </a:rPr>
              <a:t>As part of the work to develop the standard by the relevant European standardisation organisation, and within the timeline identified in paragraph 2, the standard shall be tested as to its practical application for an end user. The Commission shall retain overall responsibility for the testing and shall ensure that, during the performance of the test, special account be taken of the respect for the criteria of practicality, user-friendliness and possible implementation costs in accordance with the second subparagraph of paragraph 1. The Commission shall submit a report on the outcome of the test to the European Parliament and the Council.</a:t>
            </a:r>
          </a:p>
        </p:txBody>
      </p:sp>
      <p:sp>
        <p:nvSpPr>
          <p:cNvPr id="5" name="正方形/長方形 4">
            <a:extLst>
              <a:ext uri="{FF2B5EF4-FFF2-40B4-BE49-F238E27FC236}">
                <a16:creationId xmlns:a16="http://schemas.microsoft.com/office/drawing/2014/main" id="{57EB14D1-13DA-0148-87F7-9D862FC43956}"/>
              </a:ext>
            </a:extLst>
          </p:cNvPr>
          <p:cNvSpPr/>
          <p:nvPr/>
        </p:nvSpPr>
        <p:spPr>
          <a:xfrm>
            <a:off x="0" y="141669"/>
            <a:ext cx="9144000" cy="707886"/>
          </a:xfrm>
          <a:prstGeom prst="rect">
            <a:avLst/>
          </a:prstGeom>
        </p:spPr>
        <p:txBody>
          <a:bodyPr wrap="square">
            <a:spAutoFit/>
          </a:bodyPr>
          <a:lstStyle/>
          <a:p>
            <a:r>
              <a:rPr lang="ja-JP" altLang="en-US" sz="2000">
                <a:latin typeface="+mj-lt"/>
                <a:cs typeface="Times New Roman" panose="02020603050405020304" pitchFamily="18" charset="0"/>
              </a:rPr>
              <a:t>DIRECTIVE 2014/55/EU OF THE EUROPEAN PARLIAMENT AND OF THE COUNCIL</a:t>
            </a:r>
            <a:endParaRPr lang="en-US" altLang="ja-JP" sz="2000" dirty="0">
              <a:latin typeface="+mj-lt"/>
              <a:cs typeface="Times New Roman" panose="02020603050405020304" pitchFamily="18" charset="0"/>
            </a:endParaRPr>
          </a:p>
          <a:p>
            <a:r>
              <a:rPr lang="ja-JP" altLang="en-US" sz="2000">
                <a:latin typeface="+mj-lt"/>
                <a:cs typeface="Times New Roman" panose="02020603050405020304" pitchFamily="18" charset="0"/>
              </a:rPr>
              <a:t>of 16 April 2014</a:t>
            </a:r>
            <a:r>
              <a:rPr lang="en-US" altLang="ja-JP" sz="2000" dirty="0">
                <a:latin typeface="+mj-lt"/>
                <a:cs typeface="Times New Roman" panose="02020603050405020304" pitchFamily="18" charset="0"/>
              </a:rPr>
              <a:t> </a:t>
            </a:r>
            <a:r>
              <a:rPr lang="ja-JP" altLang="en-US" sz="2000">
                <a:latin typeface="+mj-lt"/>
                <a:cs typeface="Times New Roman" panose="02020603050405020304" pitchFamily="18" charset="0"/>
              </a:rPr>
              <a:t>on electronic invoicing in public procurement</a:t>
            </a:r>
          </a:p>
        </p:txBody>
      </p:sp>
      <p:sp>
        <p:nvSpPr>
          <p:cNvPr id="21" name="テキスト ボックス 20">
            <a:extLst>
              <a:ext uri="{FF2B5EF4-FFF2-40B4-BE49-F238E27FC236}">
                <a16:creationId xmlns:a16="http://schemas.microsoft.com/office/drawing/2014/main" id="{81B9AD2E-571F-9F46-85A4-6E0AF94F9BD2}"/>
              </a:ext>
            </a:extLst>
          </p:cNvPr>
          <p:cNvSpPr txBox="1"/>
          <p:nvPr/>
        </p:nvSpPr>
        <p:spPr>
          <a:xfrm>
            <a:off x="107504" y="5494873"/>
            <a:ext cx="8928992" cy="1246495"/>
          </a:xfrm>
          <a:prstGeom prst="rect">
            <a:avLst/>
          </a:prstGeom>
          <a:solidFill>
            <a:schemeClr val="bg1"/>
          </a:solidFill>
        </p:spPr>
        <p:txBody>
          <a:bodyPr wrap="square" rtlCol="0">
            <a:spAutoFit/>
          </a:bodyPr>
          <a:lstStyle/>
          <a:p>
            <a:pPr>
              <a:lnSpc>
                <a:spcPts val="1800"/>
              </a:lnSpc>
            </a:pPr>
            <a:r>
              <a:rPr lang="ja-JP" altLang="en-US" dirty="0">
                <a:cs typeface="Times New Roman" panose="02020603050405020304" pitchFamily="18" charset="0"/>
              </a:rPr>
              <a:t>電子</a:t>
            </a:r>
            <a:r>
              <a:rPr lang="ja-JP" altLang="en-US">
                <a:cs typeface="Times New Roman" panose="02020603050405020304" pitchFamily="18" charset="0"/>
              </a:rPr>
              <a:t>インボイスの</a:t>
            </a:r>
            <a:r>
              <a:rPr lang="en-US" altLang="ja-JP" dirty="0">
                <a:cs typeface="Times New Roman" panose="02020603050405020304" pitchFamily="18" charset="0"/>
              </a:rPr>
              <a:t>EU</a:t>
            </a:r>
            <a:r>
              <a:rPr lang="ja-JP" altLang="en-US">
                <a:cs typeface="Times New Roman" panose="02020603050405020304" pitchFamily="18" charset="0"/>
              </a:rPr>
              <a:t>規格</a:t>
            </a:r>
            <a:endParaRPr lang="en-US" altLang="ja-JP" dirty="0">
              <a:cs typeface="Times New Roman" panose="02020603050405020304" pitchFamily="18" charset="0"/>
            </a:endParaRPr>
          </a:p>
          <a:p>
            <a:pPr>
              <a:lnSpc>
                <a:spcPts val="1800"/>
              </a:lnSpc>
            </a:pPr>
            <a:r>
              <a:rPr lang="ja-JP" altLang="en-US" sz="2000" dirty="0">
                <a:cs typeface="Times New Roman" panose="02020603050405020304" pitchFamily="18" charset="0"/>
              </a:rPr>
              <a:t>・</a:t>
            </a:r>
            <a:r>
              <a:rPr lang="ja-JP" altLang="en-US" dirty="0">
                <a:cs typeface="Times New Roman" panose="02020603050405020304" pitchFamily="18" charset="0"/>
              </a:rPr>
              <a:t>技術的に中立であること</a:t>
            </a:r>
            <a:endParaRPr lang="en-US" altLang="ja-JP" dirty="0">
              <a:cs typeface="Times New Roman" panose="02020603050405020304" pitchFamily="18" charset="0"/>
            </a:endParaRPr>
          </a:p>
          <a:p>
            <a:pPr>
              <a:lnSpc>
                <a:spcPts val="1800"/>
              </a:lnSpc>
            </a:pPr>
            <a:r>
              <a:rPr lang="ja-JP" altLang="en-US" dirty="0">
                <a:cs typeface="Times New Roman" panose="02020603050405020304" pitchFamily="18" charset="0"/>
              </a:rPr>
              <a:t>・電子インボイスに関する関連国際規格と互換性があること</a:t>
            </a:r>
            <a:endParaRPr lang="en-US" altLang="ja-JP" dirty="0">
              <a:cs typeface="Times New Roman" panose="02020603050405020304" pitchFamily="18" charset="0"/>
            </a:endParaRPr>
          </a:p>
          <a:p>
            <a:pPr>
              <a:lnSpc>
                <a:spcPts val="1800"/>
              </a:lnSpc>
            </a:pPr>
            <a:r>
              <a:rPr lang="ja-JP" altLang="en-US" dirty="0">
                <a:cs typeface="Times New Roman" panose="02020603050405020304" pitchFamily="18" charset="0"/>
              </a:rPr>
              <a:t>・DIRECTIVE </a:t>
            </a:r>
            <a:r>
              <a:rPr lang="en-US" altLang="ja-JP" dirty="0">
                <a:cs typeface="Times New Roman" panose="02020603050405020304" pitchFamily="18" charset="0"/>
              </a:rPr>
              <a:t>95/46/EC </a:t>
            </a:r>
            <a:r>
              <a:rPr lang="ja-JP" altLang="en-US" dirty="0">
                <a:cs typeface="Times New Roman" panose="02020603050405020304" pitchFamily="18" charset="0"/>
              </a:rPr>
              <a:t>個人情報の処理およびその流通における個人の保護</a:t>
            </a:r>
            <a:endParaRPr lang="en-US" altLang="ja-JP" dirty="0">
              <a:cs typeface="Times New Roman" panose="02020603050405020304" pitchFamily="18" charset="0"/>
            </a:endParaRPr>
          </a:p>
          <a:p>
            <a:pPr>
              <a:lnSpc>
                <a:spcPts val="1800"/>
              </a:lnSpc>
            </a:pPr>
            <a:r>
              <a:rPr lang="ja-JP" altLang="en-US" dirty="0">
                <a:cs typeface="Times New Roman" panose="02020603050405020304" pitchFamily="18" charset="0"/>
              </a:rPr>
              <a:t>・DIRECTIVE </a:t>
            </a:r>
            <a:r>
              <a:rPr lang="en-US" altLang="ja-JP" dirty="0">
                <a:cs typeface="Times New Roman" panose="02020603050405020304" pitchFamily="18" charset="0"/>
              </a:rPr>
              <a:t>2006/112/EC </a:t>
            </a:r>
            <a:r>
              <a:rPr lang="ja-JP" altLang="en-US" dirty="0">
                <a:cs typeface="Times New Roman" panose="02020603050405020304" pitchFamily="18" charset="0"/>
              </a:rPr>
              <a:t>付加価値税（</a:t>
            </a:r>
            <a:r>
              <a:rPr lang="en-US" altLang="ja-JP" dirty="0">
                <a:cs typeface="Times New Roman" panose="02020603050405020304" pitchFamily="18" charset="0"/>
              </a:rPr>
              <a:t>VAT</a:t>
            </a:r>
            <a:r>
              <a:rPr lang="ja-JP" altLang="en-US" dirty="0">
                <a:cs typeface="Times New Roman" panose="02020603050405020304" pitchFamily="18" charset="0"/>
              </a:rPr>
              <a:t>）の関連する規定を満たすこと</a:t>
            </a:r>
            <a:endParaRPr kumimoji="1" lang="ja-JP" altLang="en-US" dirty="0"/>
          </a:p>
        </p:txBody>
      </p:sp>
      <p:sp>
        <p:nvSpPr>
          <p:cNvPr id="2" name="テキスト ボックス 1">
            <a:extLst>
              <a:ext uri="{FF2B5EF4-FFF2-40B4-BE49-F238E27FC236}">
                <a16:creationId xmlns:a16="http://schemas.microsoft.com/office/drawing/2014/main" id="{7CA3B2D0-994A-C24B-99D6-3050F1A5C926}"/>
              </a:ext>
            </a:extLst>
          </p:cNvPr>
          <p:cNvSpPr txBox="1"/>
          <p:nvPr/>
        </p:nvSpPr>
        <p:spPr>
          <a:xfrm>
            <a:off x="8483558" y="6381328"/>
            <a:ext cx="552938" cy="276999"/>
          </a:xfrm>
          <a:prstGeom prst="rect">
            <a:avLst/>
          </a:prstGeom>
          <a:noFill/>
        </p:spPr>
        <p:txBody>
          <a:bodyPr wrap="square" rtlCol="0">
            <a:spAutoFit/>
          </a:bodyPr>
          <a:lstStyle/>
          <a:p>
            <a:pPr algn="r"/>
            <a:r>
              <a:rPr lang="en-US" altLang="ja-JP" sz="1200" dirty="0"/>
              <a:t>6</a:t>
            </a:r>
          </a:p>
        </p:txBody>
      </p:sp>
    </p:spTree>
    <p:extLst>
      <p:ext uri="{BB962C8B-B14F-4D97-AF65-F5344CB8AC3E}">
        <p14:creationId xmlns:p14="http://schemas.microsoft.com/office/powerpoint/2010/main" val="1868227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スクリーンショットの画面&#10;&#10;自動的に生成された説明">
            <a:extLst>
              <a:ext uri="{FF2B5EF4-FFF2-40B4-BE49-F238E27FC236}">
                <a16:creationId xmlns:a16="http://schemas.microsoft.com/office/drawing/2014/main" id="{D18E6525-73A5-7342-BFBC-AAFE03668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3714"/>
            <a:ext cx="9144000" cy="5181670"/>
          </a:xfrm>
          <a:prstGeom prst="rect">
            <a:avLst/>
          </a:prstGeom>
        </p:spPr>
      </p:pic>
      <p:sp>
        <p:nvSpPr>
          <p:cNvPr id="12" name="正方形/長方形 11">
            <a:extLst>
              <a:ext uri="{FF2B5EF4-FFF2-40B4-BE49-F238E27FC236}">
                <a16:creationId xmlns:a16="http://schemas.microsoft.com/office/drawing/2014/main" id="{313DC614-97B4-4D45-ACB2-D369D027FD37}"/>
              </a:ext>
            </a:extLst>
          </p:cNvPr>
          <p:cNvSpPr/>
          <p:nvPr/>
        </p:nvSpPr>
        <p:spPr>
          <a:xfrm>
            <a:off x="-15782" y="107090"/>
            <a:ext cx="9144000" cy="801630"/>
          </a:xfrm>
          <a:prstGeom prst="rect">
            <a:avLst/>
          </a:prstGeom>
        </p:spPr>
        <p:txBody>
          <a:bodyPr wrap="square">
            <a:spAutoFit/>
          </a:bodyPr>
          <a:lstStyle/>
          <a:p>
            <a:pPr>
              <a:lnSpc>
                <a:spcPts val="1800"/>
              </a:lnSpc>
            </a:pPr>
            <a:r>
              <a:rPr lang="ja-JP" altLang="en-US" sz="2200">
                <a:latin typeface="+mj-lt"/>
                <a:cs typeface="Times New Roman" panose="02020603050405020304" pitchFamily="18" charset="0"/>
              </a:rPr>
              <a:t>DIRECTIVE </a:t>
            </a:r>
            <a:r>
              <a:rPr lang="en-US" altLang="ja-JP" sz="2200" dirty="0">
                <a:latin typeface="+mj-lt"/>
                <a:cs typeface="Times New Roman" panose="02020603050405020304" pitchFamily="18" charset="0"/>
              </a:rPr>
              <a:t>95</a:t>
            </a:r>
            <a:r>
              <a:rPr lang="ja-JP" altLang="en-US" sz="2200">
                <a:latin typeface="+mj-lt"/>
                <a:cs typeface="Times New Roman" panose="02020603050405020304" pitchFamily="18" charset="0"/>
              </a:rPr>
              <a:t>/</a:t>
            </a:r>
            <a:r>
              <a:rPr lang="en-US" altLang="ja-JP" sz="2200" dirty="0">
                <a:latin typeface="+mj-lt"/>
                <a:cs typeface="Times New Roman" panose="02020603050405020304" pitchFamily="18" charset="0"/>
              </a:rPr>
              <a:t>46</a:t>
            </a:r>
            <a:r>
              <a:rPr lang="ja-JP" altLang="en-US" sz="2200">
                <a:latin typeface="+mj-lt"/>
                <a:cs typeface="Times New Roman" panose="02020603050405020304" pitchFamily="18" charset="0"/>
              </a:rPr>
              <a:t>/E</a:t>
            </a:r>
            <a:r>
              <a:rPr lang="en-US" altLang="ja-JP" sz="2200" dirty="0">
                <a:latin typeface="+mj-lt"/>
                <a:cs typeface="Times New Roman" panose="02020603050405020304" pitchFamily="18" charset="0"/>
              </a:rPr>
              <a:t>C</a:t>
            </a:r>
            <a:r>
              <a:rPr lang="ja-JP" altLang="en-US" sz="2200">
                <a:latin typeface="+mj-lt"/>
                <a:cs typeface="Times New Roman" panose="02020603050405020304" pitchFamily="18" charset="0"/>
              </a:rPr>
              <a:t> OF THE EUROPEAN PARLIAMENT AND OF THE COUNCIL</a:t>
            </a:r>
            <a:endParaRPr lang="en-US" altLang="ja-JP" sz="2200" dirty="0">
              <a:latin typeface="+mj-lt"/>
              <a:cs typeface="Times New Roman" panose="02020603050405020304" pitchFamily="18" charset="0"/>
            </a:endParaRPr>
          </a:p>
          <a:p>
            <a:pPr>
              <a:lnSpc>
                <a:spcPts val="1800"/>
              </a:lnSpc>
            </a:pPr>
            <a:r>
              <a:rPr lang="ja-JP" altLang="en-US" sz="2200">
                <a:latin typeface="+mj-lt"/>
                <a:cs typeface="Times New Roman" panose="02020603050405020304" pitchFamily="18" charset="0"/>
              </a:rPr>
              <a:t>of </a:t>
            </a:r>
            <a:r>
              <a:rPr lang="en-US" altLang="ja-JP" sz="2200" dirty="0">
                <a:latin typeface="+mj-lt"/>
                <a:cs typeface="Times New Roman" panose="02020603050405020304" pitchFamily="18" charset="0"/>
              </a:rPr>
              <a:t>24</a:t>
            </a:r>
            <a:r>
              <a:rPr lang="ja-JP" altLang="en-US" sz="2200">
                <a:latin typeface="+mj-lt"/>
                <a:cs typeface="Times New Roman" panose="02020603050405020304" pitchFamily="18" charset="0"/>
              </a:rPr>
              <a:t> </a:t>
            </a:r>
            <a:r>
              <a:rPr lang="en-US" altLang="ja-JP" sz="2200" dirty="0">
                <a:latin typeface="+mj-lt"/>
                <a:cs typeface="Times New Roman" panose="02020603050405020304" pitchFamily="18" charset="0"/>
              </a:rPr>
              <a:t>October</a:t>
            </a:r>
            <a:r>
              <a:rPr lang="ja-JP" altLang="en-US" sz="2200">
                <a:latin typeface="+mj-lt"/>
                <a:cs typeface="Times New Roman" panose="02020603050405020304" pitchFamily="18" charset="0"/>
              </a:rPr>
              <a:t> </a:t>
            </a:r>
            <a:r>
              <a:rPr lang="en-US" altLang="ja-JP" sz="2200" dirty="0">
                <a:latin typeface="+mj-lt"/>
                <a:cs typeface="Times New Roman" panose="02020603050405020304" pitchFamily="18" charset="0"/>
              </a:rPr>
              <a:t>1995 </a:t>
            </a:r>
            <a:r>
              <a:rPr lang="ja-JP" altLang="en-US" sz="2200">
                <a:latin typeface="+mj-lt"/>
                <a:cs typeface="Times New Roman" panose="02020603050405020304" pitchFamily="18" charset="0"/>
              </a:rPr>
              <a:t>on </a:t>
            </a:r>
            <a:r>
              <a:rPr lang="en-US" altLang="ja-JP" sz="2200" u="sng" dirty="0">
                <a:latin typeface="+mj-lt"/>
                <a:cs typeface="Times New Roman" panose="02020603050405020304" pitchFamily="18" charset="0"/>
              </a:rPr>
              <a:t>the protection of individuals </a:t>
            </a:r>
            <a:r>
              <a:rPr lang="en-US" altLang="ja-JP" sz="2200" dirty="0">
                <a:latin typeface="+mj-lt"/>
                <a:cs typeface="Times New Roman" panose="02020603050405020304" pitchFamily="18" charset="0"/>
              </a:rPr>
              <a:t>with regard to the processing of personal data and on the free movement of such data</a:t>
            </a:r>
            <a:endParaRPr lang="ja-JP" altLang="en-US" sz="2200">
              <a:latin typeface="+mj-lt"/>
              <a:cs typeface="Times New Roman" panose="02020603050405020304" pitchFamily="18" charset="0"/>
            </a:endParaRPr>
          </a:p>
        </p:txBody>
      </p:sp>
      <p:sp>
        <p:nvSpPr>
          <p:cNvPr id="13" name="テキスト ボックス 12">
            <a:extLst>
              <a:ext uri="{FF2B5EF4-FFF2-40B4-BE49-F238E27FC236}">
                <a16:creationId xmlns:a16="http://schemas.microsoft.com/office/drawing/2014/main" id="{C50F6AD4-9710-5C4C-B336-96722261D715}"/>
              </a:ext>
            </a:extLst>
          </p:cNvPr>
          <p:cNvSpPr txBox="1"/>
          <p:nvPr/>
        </p:nvSpPr>
        <p:spPr>
          <a:xfrm>
            <a:off x="2195736" y="982469"/>
            <a:ext cx="6932482" cy="923330"/>
          </a:xfrm>
          <a:prstGeom prst="rect">
            <a:avLst/>
          </a:prstGeom>
          <a:noFill/>
        </p:spPr>
        <p:txBody>
          <a:bodyPr wrap="square" rtlCol="0">
            <a:spAutoFit/>
          </a:bodyPr>
          <a:lstStyle/>
          <a:p>
            <a:r>
              <a:rPr lang="ja-JP" altLang="en-US" sz="2000">
                <a:cs typeface="Times New Roman" panose="02020603050405020304" pitchFamily="18" charset="0"/>
              </a:rPr>
              <a:t>DIRECTIVE </a:t>
            </a:r>
            <a:r>
              <a:rPr lang="en-US" altLang="ja-JP" sz="2000" dirty="0">
                <a:cs typeface="Times New Roman" panose="02020603050405020304" pitchFamily="18" charset="0"/>
              </a:rPr>
              <a:t>95</a:t>
            </a:r>
            <a:r>
              <a:rPr lang="ja-JP" altLang="en-US" sz="2000">
                <a:cs typeface="Times New Roman" panose="02020603050405020304" pitchFamily="18" charset="0"/>
              </a:rPr>
              <a:t>/</a:t>
            </a:r>
            <a:r>
              <a:rPr lang="en-US" altLang="ja-JP" sz="2000" dirty="0">
                <a:cs typeface="Times New Roman" panose="02020603050405020304" pitchFamily="18" charset="0"/>
              </a:rPr>
              <a:t>46</a:t>
            </a:r>
            <a:r>
              <a:rPr lang="ja-JP" altLang="en-US" sz="2000">
                <a:cs typeface="Times New Roman" panose="02020603050405020304" pitchFamily="18" charset="0"/>
              </a:rPr>
              <a:t>/E</a:t>
            </a:r>
            <a:r>
              <a:rPr lang="en-US" altLang="ja-JP" sz="2000" dirty="0">
                <a:cs typeface="Times New Roman" panose="02020603050405020304" pitchFamily="18" charset="0"/>
              </a:rPr>
              <a:t>C</a:t>
            </a:r>
            <a:r>
              <a:rPr lang="ja-JP" altLang="en-US" sz="2000">
                <a:cs typeface="Times New Roman" panose="02020603050405020304" pitchFamily="18" charset="0"/>
              </a:rPr>
              <a:t>　</a:t>
            </a:r>
            <a:r>
              <a:rPr lang="ja-JP" altLang="en-US" sz="2000"/>
              <a:t>個人情報の処理およびそうしたデータの自由な移動に関する個人の保護に関する</a:t>
            </a:r>
            <a:r>
              <a:rPr lang="en-US" altLang="ja-JP" sz="2000" dirty="0"/>
              <a:t>EU</a:t>
            </a:r>
            <a:r>
              <a:rPr lang="ja-JP" altLang="en-US" sz="2000"/>
              <a:t>指令</a:t>
            </a:r>
            <a:endParaRPr lang="en-US" altLang="ja-JP" sz="2000" dirty="0"/>
          </a:p>
          <a:p>
            <a:r>
              <a:rPr kumimoji="1" lang="en-US" altLang="ja-JP" sz="1400" dirty="0"/>
              <a:t>ECOM</a:t>
            </a:r>
            <a:r>
              <a:rPr kumimoji="1" lang="ja-JP" altLang="en-US" sz="1400"/>
              <a:t>の翻訳は</a:t>
            </a:r>
            <a:r>
              <a:rPr lang="en-US" altLang="ja-JP" sz="1400" dirty="0"/>
              <a:t>http://</a:t>
            </a:r>
            <a:r>
              <a:rPr lang="en-US" altLang="ja-JP" sz="1400" dirty="0" err="1"/>
              <a:t>www.isc.meiji.ac.jp</a:t>
            </a:r>
            <a:r>
              <a:rPr lang="en-US" altLang="ja-JP" sz="1400" dirty="0"/>
              <a:t>/~</a:t>
            </a:r>
            <a:r>
              <a:rPr lang="en-US" altLang="ja-JP" sz="1400" dirty="0" err="1"/>
              <a:t>sumwel_h</a:t>
            </a:r>
            <a:r>
              <a:rPr lang="en-US" altLang="ja-JP" sz="1400" dirty="0"/>
              <a:t>/doc/</a:t>
            </a:r>
            <a:r>
              <a:rPr lang="en-US" altLang="ja-JP" sz="1400" dirty="0" err="1"/>
              <a:t>intnl</a:t>
            </a:r>
            <a:r>
              <a:rPr lang="en-US" altLang="ja-JP" sz="1400" dirty="0"/>
              <a:t>/Direct-1995-EU.htm</a:t>
            </a:r>
            <a:endParaRPr kumimoji="1" lang="ja-JP" altLang="en-US" sz="1400"/>
          </a:p>
        </p:txBody>
      </p:sp>
      <p:sp>
        <p:nvSpPr>
          <p:cNvPr id="2" name="テキスト ボックス 1">
            <a:extLst>
              <a:ext uri="{FF2B5EF4-FFF2-40B4-BE49-F238E27FC236}">
                <a16:creationId xmlns:a16="http://schemas.microsoft.com/office/drawing/2014/main" id="{F0A90116-CA91-9B4D-8995-7CF75485208A}"/>
              </a:ext>
            </a:extLst>
          </p:cNvPr>
          <p:cNvSpPr txBox="1"/>
          <p:nvPr/>
        </p:nvSpPr>
        <p:spPr>
          <a:xfrm>
            <a:off x="8327913" y="6560563"/>
            <a:ext cx="660442" cy="276999"/>
          </a:xfrm>
          <a:prstGeom prst="rect">
            <a:avLst/>
          </a:prstGeom>
          <a:noFill/>
        </p:spPr>
        <p:txBody>
          <a:bodyPr wrap="square" rtlCol="0">
            <a:spAutoFit/>
          </a:bodyPr>
          <a:lstStyle/>
          <a:p>
            <a:pPr algn="r"/>
            <a:r>
              <a:rPr lang="en-US" altLang="ja-JP" sz="1200" dirty="0"/>
              <a:t>7</a:t>
            </a:r>
          </a:p>
        </p:txBody>
      </p:sp>
    </p:spTree>
    <p:extLst>
      <p:ext uri="{BB962C8B-B14F-4D97-AF65-F5344CB8AC3E}">
        <p14:creationId xmlns:p14="http://schemas.microsoft.com/office/powerpoint/2010/main" val="3083180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1DC7287-E0C2-1345-B249-0F41E25776DB}"/>
              </a:ext>
            </a:extLst>
          </p:cNvPr>
          <p:cNvSpPr/>
          <p:nvPr/>
        </p:nvSpPr>
        <p:spPr>
          <a:xfrm>
            <a:off x="0" y="141669"/>
            <a:ext cx="9144000" cy="707886"/>
          </a:xfrm>
          <a:prstGeom prst="rect">
            <a:avLst/>
          </a:prstGeom>
        </p:spPr>
        <p:txBody>
          <a:bodyPr wrap="square">
            <a:spAutoFit/>
          </a:bodyPr>
          <a:lstStyle/>
          <a:p>
            <a:r>
              <a:rPr lang="ja-JP" altLang="en-US" sz="2000">
                <a:latin typeface="+mj-lt"/>
                <a:cs typeface="Times New Roman" panose="02020603050405020304" pitchFamily="18" charset="0"/>
              </a:rPr>
              <a:t>DIRECTIVE 20</a:t>
            </a:r>
            <a:r>
              <a:rPr lang="en-US" altLang="ja-JP" sz="2000" dirty="0">
                <a:latin typeface="+mj-lt"/>
                <a:cs typeface="Times New Roman" panose="02020603050405020304" pitchFamily="18" charset="0"/>
              </a:rPr>
              <a:t>06</a:t>
            </a:r>
            <a:r>
              <a:rPr lang="ja-JP" altLang="en-US" sz="2000">
                <a:latin typeface="+mj-lt"/>
                <a:cs typeface="Times New Roman" panose="02020603050405020304" pitchFamily="18" charset="0"/>
              </a:rPr>
              <a:t>/</a:t>
            </a:r>
            <a:r>
              <a:rPr lang="en-US" altLang="ja-JP" sz="2000" dirty="0">
                <a:latin typeface="+mj-lt"/>
                <a:cs typeface="Times New Roman" panose="02020603050405020304" pitchFamily="18" charset="0"/>
              </a:rPr>
              <a:t>112</a:t>
            </a:r>
            <a:r>
              <a:rPr lang="ja-JP" altLang="en-US" sz="2000">
                <a:latin typeface="+mj-lt"/>
                <a:cs typeface="Times New Roman" panose="02020603050405020304" pitchFamily="18" charset="0"/>
              </a:rPr>
              <a:t>/E</a:t>
            </a:r>
            <a:r>
              <a:rPr lang="en-US" altLang="ja-JP" sz="2000" dirty="0">
                <a:latin typeface="+mj-lt"/>
                <a:cs typeface="Times New Roman" panose="02020603050405020304" pitchFamily="18" charset="0"/>
              </a:rPr>
              <a:t>C</a:t>
            </a:r>
            <a:r>
              <a:rPr lang="ja-JP" altLang="en-US" sz="2000">
                <a:cs typeface="Times New Roman" panose="02020603050405020304" pitchFamily="18" charset="0"/>
              </a:rPr>
              <a:t> OF THE EUROPEAN PARLIAMENT AND OF THE COUNCIL</a:t>
            </a:r>
            <a:endParaRPr lang="en-US" altLang="ja-JP" sz="2000" dirty="0">
              <a:latin typeface="+mj-lt"/>
              <a:cs typeface="Times New Roman" panose="02020603050405020304" pitchFamily="18" charset="0"/>
            </a:endParaRPr>
          </a:p>
          <a:p>
            <a:r>
              <a:rPr lang="ja-JP" altLang="en-US" sz="2000">
                <a:latin typeface="+mj-lt"/>
                <a:cs typeface="Times New Roman" panose="02020603050405020304" pitchFamily="18" charset="0"/>
              </a:rPr>
              <a:t>of </a:t>
            </a:r>
            <a:r>
              <a:rPr lang="en-US" altLang="ja-JP" sz="2000" dirty="0">
                <a:latin typeface="+mj-lt"/>
                <a:cs typeface="Times New Roman" panose="02020603050405020304" pitchFamily="18" charset="0"/>
              </a:rPr>
              <a:t>28</a:t>
            </a:r>
            <a:r>
              <a:rPr lang="ja-JP" altLang="en-US" sz="2000">
                <a:latin typeface="+mj-lt"/>
                <a:cs typeface="Times New Roman" panose="02020603050405020304" pitchFamily="18" charset="0"/>
              </a:rPr>
              <a:t> </a:t>
            </a:r>
            <a:r>
              <a:rPr lang="en-US" altLang="ja-JP" sz="2000" dirty="0">
                <a:latin typeface="+mj-lt"/>
                <a:cs typeface="Times New Roman" panose="02020603050405020304" pitchFamily="18" charset="0"/>
              </a:rPr>
              <a:t>November</a:t>
            </a:r>
            <a:r>
              <a:rPr lang="ja-JP" altLang="en-US" sz="2000">
                <a:latin typeface="+mj-lt"/>
                <a:cs typeface="Times New Roman" panose="02020603050405020304" pitchFamily="18" charset="0"/>
              </a:rPr>
              <a:t> 20</a:t>
            </a:r>
            <a:r>
              <a:rPr lang="en-US" altLang="ja-JP" sz="2000" dirty="0">
                <a:latin typeface="+mj-lt"/>
                <a:cs typeface="Times New Roman" panose="02020603050405020304" pitchFamily="18" charset="0"/>
              </a:rPr>
              <a:t>06 </a:t>
            </a:r>
            <a:r>
              <a:rPr lang="ja-JP" altLang="en-US" sz="2000">
                <a:latin typeface="+mj-lt"/>
                <a:cs typeface="Times New Roman" panose="02020603050405020304" pitchFamily="18" charset="0"/>
              </a:rPr>
              <a:t>on </a:t>
            </a:r>
            <a:r>
              <a:rPr lang="en-US" altLang="ja-JP" sz="2000" dirty="0">
                <a:latin typeface="+mj-lt"/>
                <a:cs typeface="Times New Roman" panose="02020603050405020304" pitchFamily="18" charset="0"/>
              </a:rPr>
              <a:t>the common system of value added tax</a:t>
            </a:r>
            <a:endParaRPr lang="ja-JP" altLang="en-US" sz="2000">
              <a:latin typeface="+mj-lt"/>
              <a:cs typeface="Times New Roman" panose="02020603050405020304" pitchFamily="18" charset="0"/>
            </a:endParaRPr>
          </a:p>
        </p:txBody>
      </p:sp>
      <p:sp>
        <p:nvSpPr>
          <p:cNvPr id="6" name="テキスト ボックス 5">
            <a:extLst>
              <a:ext uri="{FF2B5EF4-FFF2-40B4-BE49-F238E27FC236}">
                <a16:creationId xmlns:a16="http://schemas.microsoft.com/office/drawing/2014/main" id="{1275D40F-891A-3445-A81B-F3ADA5B534C9}"/>
              </a:ext>
            </a:extLst>
          </p:cNvPr>
          <p:cNvSpPr txBox="1"/>
          <p:nvPr/>
        </p:nvSpPr>
        <p:spPr>
          <a:xfrm>
            <a:off x="3779912" y="1004228"/>
            <a:ext cx="5073825" cy="400110"/>
          </a:xfrm>
          <a:prstGeom prst="rect">
            <a:avLst/>
          </a:prstGeom>
          <a:noFill/>
        </p:spPr>
        <p:txBody>
          <a:bodyPr wrap="none" rtlCol="0">
            <a:spAutoFit/>
          </a:bodyPr>
          <a:lstStyle/>
          <a:p>
            <a:r>
              <a:rPr lang="ja-JP" altLang="en-US" sz="2000">
                <a:cs typeface="Times New Roman" panose="02020603050405020304" pitchFamily="18" charset="0"/>
              </a:rPr>
              <a:t>DIRECTIVE 20</a:t>
            </a:r>
            <a:r>
              <a:rPr lang="en-US" altLang="ja-JP" sz="2000" dirty="0">
                <a:cs typeface="Times New Roman" panose="02020603050405020304" pitchFamily="18" charset="0"/>
              </a:rPr>
              <a:t>06</a:t>
            </a:r>
            <a:r>
              <a:rPr lang="ja-JP" altLang="en-US" sz="2000">
                <a:cs typeface="Times New Roman" panose="02020603050405020304" pitchFamily="18" charset="0"/>
              </a:rPr>
              <a:t>/</a:t>
            </a:r>
            <a:r>
              <a:rPr lang="en-US" altLang="ja-JP" sz="2000" dirty="0">
                <a:cs typeface="Times New Roman" panose="02020603050405020304" pitchFamily="18" charset="0"/>
              </a:rPr>
              <a:t>112</a:t>
            </a:r>
            <a:r>
              <a:rPr lang="ja-JP" altLang="en-US" sz="2000">
                <a:cs typeface="Times New Roman" panose="02020603050405020304" pitchFamily="18" charset="0"/>
              </a:rPr>
              <a:t>/E</a:t>
            </a:r>
            <a:r>
              <a:rPr lang="en-US" altLang="ja-JP" sz="2000" dirty="0">
                <a:cs typeface="Times New Roman" panose="02020603050405020304" pitchFamily="18" charset="0"/>
              </a:rPr>
              <a:t>C</a:t>
            </a:r>
            <a:r>
              <a:rPr lang="ja-JP" altLang="en-US" sz="2000">
                <a:cs typeface="Times New Roman" panose="02020603050405020304" pitchFamily="18" charset="0"/>
              </a:rPr>
              <a:t> 　</a:t>
            </a:r>
            <a:r>
              <a:rPr kumimoji="1" lang="en-US" altLang="ja-JP" sz="2000" dirty="0"/>
              <a:t>VAT</a:t>
            </a:r>
            <a:r>
              <a:rPr kumimoji="1" lang="ja-JP" altLang="en-US" sz="2000"/>
              <a:t>に関する</a:t>
            </a:r>
            <a:r>
              <a:rPr lang="en-US" altLang="ja-JP" sz="2000" dirty="0"/>
              <a:t>EU</a:t>
            </a:r>
            <a:r>
              <a:rPr kumimoji="1" lang="ja-JP" altLang="en-US" sz="2000"/>
              <a:t>指令</a:t>
            </a:r>
          </a:p>
        </p:txBody>
      </p:sp>
      <p:pic>
        <p:nvPicPr>
          <p:cNvPr id="3" name="図 2" descr="スクリーンショットの画面&#10;&#10;自動的に生成された説明">
            <a:extLst>
              <a:ext uri="{FF2B5EF4-FFF2-40B4-BE49-F238E27FC236}">
                <a16:creationId xmlns:a16="http://schemas.microsoft.com/office/drawing/2014/main" id="{BFAC95CB-7373-254B-912D-31B04DDE5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65819"/>
            <a:ext cx="9144000" cy="5519565"/>
          </a:xfrm>
          <a:prstGeom prst="rect">
            <a:avLst/>
          </a:prstGeom>
        </p:spPr>
      </p:pic>
      <p:sp>
        <p:nvSpPr>
          <p:cNvPr id="7" name="テキスト ボックス 6">
            <a:extLst>
              <a:ext uri="{FF2B5EF4-FFF2-40B4-BE49-F238E27FC236}">
                <a16:creationId xmlns:a16="http://schemas.microsoft.com/office/drawing/2014/main" id="{B7B41D76-FEA1-104D-A3C0-C59FAB35C9C2}"/>
              </a:ext>
            </a:extLst>
          </p:cNvPr>
          <p:cNvSpPr txBox="1"/>
          <p:nvPr/>
        </p:nvSpPr>
        <p:spPr>
          <a:xfrm>
            <a:off x="252772" y="6531665"/>
            <a:ext cx="8638455" cy="369332"/>
          </a:xfrm>
          <a:prstGeom prst="rect">
            <a:avLst/>
          </a:prstGeom>
          <a:solidFill>
            <a:schemeClr val="bg1"/>
          </a:solidFill>
        </p:spPr>
        <p:txBody>
          <a:bodyPr wrap="none" rtlCol="0">
            <a:spAutoFit/>
          </a:bodyPr>
          <a:lstStyle/>
          <a:p>
            <a:r>
              <a:rPr lang="en-US" altLang="ja-JP" dirty="0">
                <a:hlinkClick r:id="rId4"/>
              </a:rPr>
              <a:t>https://eur-lex.europa.eu/legal-content/EN/TXT/HTML/?uri=CELEX:32006L0112&amp;from=EN</a:t>
            </a:r>
            <a:endParaRPr kumimoji="1" lang="ja-JP" altLang="en-US"/>
          </a:p>
        </p:txBody>
      </p:sp>
      <p:sp>
        <p:nvSpPr>
          <p:cNvPr id="2" name="テキスト ボックス 1">
            <a:extLst>
              <a:ext uri="{FF2B5EF4-FFF2-40B4-BE49-F238E27FC236}">
                <a16:creationId xmlns:a16="http://schemas.microsoft.com/office/drawing/2014/main" id="{EA9EF559-06FC-5A4F-A873-05AFE1A4D01E}"/>
              </a:ext>
            </a:extLst>
          </p:cNvPr>
          <p:cNvSpPr txBox="1"/>
          <p:nvPr/>
        </p:nvSpPr>
        <p:spPr>
          <a:xfrm>
            <a:off x="8357172" y="6200852"/>
            <a:ext cx="660442" cy="276999"/>
          </a:xfrm>
          <a:prstGeom prst="rect">
            <a:avLst/>
          </a:prstGeom>
          <a:noFill/>
        </p:spPr>
        <p:txBody>
          <a:bodyPr wrap="square" rtlCol="0">
            <a:spAutoFit/>
          </a:bodyPr>
          <a:lstStyle/>
          <a:p>
            <a:pPr algn="r"/>
            <a:r>
              <a:rPr lang="en-US" altLang="ja-JP" sz="1200" dirty="0"/>
              <a:t>8</a:t>
            </a:r>
          </a:p>
        </p:txBody>
      </p:sp>
    </p:spTree>
    <p:extLst>
      <p:ext uri="{BB962C8B-B14F-4D97-AF65-F5344CB8AC3E}">
        <p14:creationId xmlns:p14="http://schemas.microsoft.com/office/powerpoint/2010/main" val="3950326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C0D3318-10EE-CE47-80EE-B07FD1B48411}"/>
              </a:ext>
            </a:extLst>
          </p:cNvPr>
          <p:cNvSpPr/>
          <p:nvPr/>
        </p:nvSpPr>
        <p:spPr>
          <a:xfrm>
            <a:off x="107504" y="933683"/>
            <a:ext cx="8928992" cy="2144177"/>
          </a:xfrm>
          <a:prstGeom prst="rect">
            <a:avLst/>
          </a:prstGeom>
          <a:solidFill>
            <a:schemeClr val="bg1"/>
          </a:solidFill>
        </p:spPr>
        <p:txBody>
          <a:bodyPr wrap="square">
            <a:spAutoFit/>
          </a:bodyPr>
          <a:lstStyle/>
          <a:p>
            <a:pPr algn="ctr">
              <a:lnSpc>
                <a:spcPts val="1600"/>
              </a:lnSpc>
            </a:pPr>
            <a:r>
              <a:rPr lang="ja-JP" altLang="en-US" sz="2000" i="1">
                <a:cs typeface="Times New Roman" panose="02020603050405020304" pitchFamily="18" charset="0"/>
              </a:rPr>
              <a:t>Article </a:t>
            </a:r>
            <a:r>
              <a:rPr lang="en-US" altLang="ja-JP" sz="2000" i="1" dirty="0">
                <a:cs typeface="Times New Roman" panose="02020603050405020304" pitchFamily="18" charset="0"/>
              </a:rPr>
              <a:t>3</a:t>
            </a:r>
          </a:p>
          <a:p>
            <a:pPr algn="ctr">
              <a:lnSpc>
                <a:spcPts val="1800"/>
              </a:lnSpc>
            </a:pPr>
            <a:r>
              <a:rPr lang="en-US" altLang="ja-JP" sz="2000" dirty="0">
                <a:cs typeface="Times New Roman" panose="02020603050405020304" pitchFamily="18" charset="0"/>
              </a:rPr>
              <a:t>Establishment of a European standard</a:t>
            </a:r>
          </a:p>
          <a:p>
            <a:pPr algn="ctr">
              <a:lnSpc>
                <a:spcPts val="1800"/>
              </a:lnSpc>
            </a:pPr>
            <a:r>
              <a:rPr lang="en-US" altLang="ja-JP" sz="2000" dirty="0">
                <a:cs typeface="Times New Roman" panose="02020603050405020304" pitchFamily="18" charset="0"/>
              </a:rPr>
              <a:t>EU</a:t>
            </a:r>
            <a:r>
              <a:rPr lang="ja-JP" altLang="en-US" sz="2000">
                <a:cs typeface="Times New Roman" panose="02020603050405020304" pitchFamily="18" charset="0"/>
              </a:rPr>
              <a:t>規格の制定</a:t>
            </a:r>
            <a:endParaRPr lang="en-US" altLang="ja-JP" sz="2000" dirty="0">
              <a:cs typeface="Times New Roman" panose="02020603050405020304" pitchFamily="18" charset="0"/>
            </a:endParaRPr>
          </a:p>
          <a:p>
            <a:pPr>
              <a:lnSpc>
                <a:spcPts val="1800"/>
              </a:lnSpc>
            </a:pPr>
            <a:r>
              <a:rPr lang="en-US" altLang="ja-JP" sz="1600" dirty="0">
                <a:cs typeface="Times New Roman" panose="02020603050405020304" pitchFamily="18" charset="0"/>
              </a:rPr>
              <a:t>2.   Where the European standard on electronic invoicing, drawn up in accordance with the request referred to in paragraph 1, satisfies the requirements contained therein and where a test phase in accordance with the fifth subparagraph of paragraph 1 has been completed, the Commission shall publish the reference to the standard in the Official Journal of the European Union, together with the list of a limited number of syntaxes drawn up in accordance with the request referred to in paragraph 1. </a:t>
            </a:r>
            <a:r>
              <a:rPr lang="en-US" altLang="ja-JP" sz="1600" u="sng" dirty="0">
                <a:cs typeface="Times New Roman" panose="02020603050405020304" pitchFamily="18" charset="0"/>
              </a:rPr>
              <a:t>That publication shall be completed by 27 May 2017</a:t>
            </a:r>
            <a:r>
              <a:rPr lang="en-US" altLang="ja-JP" sz="1600" dirty="0">
                <a:cs typeface="Times New Roman" panose="02020603050405020304" pitchFamily="18" charset="0"/>
              </a:rPr>
              <a:t>.</a:t>
            </a:r>
            <a:endParaRPr lang="ja-JP" altLang="en-US" sz="1600">
              <a:cs typeface="Times New Roman" panose="02020603050405020304" pitchFamily="18" charset="0"/>
            </a:endParaRPr>
          </a:p>
        </p:txBody>
      </p:sp>
      <p:sp>
        <p:nvSpPr>
          <p:cNvPr id="5" name="正方形/長方形 4">
            <a:extLst>
              <a:ext uri="{FF2B5EF4-FFF2-40B4-BE49-F238E27FC236}">
                <a16:creationId xmlns:a16="http://schemas.microsoft.com/office/drawing/2014/main" id="{57EB14D1-13DA-0148-87F7-9D862FC43956}"/>
              </a:ext>
            </a:extLst>
          </p:cNvPr>
          <p:cNvSpPr/>
          <p:nvPr/>
        </p:nvSpPr>
        <p:spPr>
          <a:xfrm>
            <a:off x="0" y="141669"/>
            <a:ext cx="9144000" cy="707886"/>
          </a:xfrm>
          <a:prstGeom prst="rect">
            <a:avLst/>
          </a:prstGeom>
        </p:spPr>
        <p:txBody>
          <a:bodyPr wrap="square">
            <a:spAutoFit/>
          </a:bodyPr>
          <a:lstStyle/>
          <a:p>
            <a:r>
              <a:rPr lang="ja-JP" altLang="en-US" sz="2000">
                <a:latin typeface="+mj-lt"/>
                <a:cs typeface="Times New Roman" panose="02020603050405020304" pitchFamily="18" charset="0"/>
              </a:rPr>
              <a:t>DIRECTIVE 2014/55/EU OF THE EUROPEAN PARLIAMENT AND OF THE COUNCIL</a:t>
            </a:r>
            <a:endParaRPr lang="en-US" altLang="ja-JP" sz="2000" dirty="0">
              <a:latin typeface="+mj-lt"/>
              <a:cs typeface="Times New Roman" panose="02020603050405020304" pitchFamily="18" charset="0"/>
            </a:endParaRPr>
          </a:p>
          <a:p>
            <a:r>
              <a:rPr lang="ja-JP" altLang="en-US" sz="2000">
                <a:latin typeface="+mj-lt"/>
                <a:cs typeface="Times New Roman" panose="02020603050405020304" pitchFamily="18" charset="0"/>
              </a:rPr>
              <a:t>of 16 April 2014</a:t>
            </a:r>
            <a:r>
              <a:rPr lang="en-US" altLang="ja-JP" sz="2000" dirty="0">
                <a:latin typeface="+mj-lt"/>
                <a:cs typeface="Times New Roman" panose="02020603050405020304" pitchFamily="18" charset="0"/>
              </a:rPr>
              <a:t> </a:t>
            </a:r>
            <a:r>
              <a:rPr lang="ja-JP" altLang="en-US" sz="2000">
                <a:latin typeface="+mj-lt"/>
                <a:cs typeface="Times New Roman" panose="02020603050405020304" pitchFamily="18" charset="0"/>
              </a:rPr>
              <a:t>on electronic invoicing in public procurement</a:t>
            </a:r>
          </a:p>
        </p:txBody>
      </p:sp>
      <p:sp>
        <p:nvSpPr>
          <p:cNvPr id="2" name="テキスト ボックス 1">
            <a:extLst>
              <a:ext uri="{FF2B5EF4-FFF2-40B4-BE49-F238E27FC236}">
                <a16:creationId xmlns:a16="http://schemas.microsoft.com/office/drawing/2014/main" id="{BC2D21FB-8023-ED43-8D3D-6E6A534CE688}"/>
              </a:ext>
            </a:extLst>
          </p:cNvPr>
          <p:cNvSpPr txBox="1"/>
          <p:nvPr/>
        </p:nvSpPr>
        <p:spPr>
          <a:xfrm>
            <a:off x="1931737" y="4010974"/>
            <a:ext cx="5280525" cy="646331"/>
          </a:xfrm>
          <a:prstGeom prst="rect">
            <a:avLst/>
          </a:prstGeom>
          <a:noFill/>
        </p:spPr>
        <p:txBody>
          <a:bodyPr wrap="square" rtlCol="0">
            <a:spAutoFit/>
          </a:bodyPr>
          <a:lstStyle/>
          <a:p>
            <a:r>
              <a:rPr kumimoji="1" lang="en-US" altLang="ja-JP" dirty="0"/>
              <a:t>2017</a:t>
            </a:r>
            <a:r>
              <a:rPr kumimoji="1" lang="ja-JP" altLang="en-US"/>
              <a:t>年</a:t>
            </a:r>
            <a:r>
              <a:rPr kumimoji="1" lang="en-US" altLang="ja-JP" dirty="0"/>
              <a:t>5</a:t>
            </a:r>
            <a:r>
              <a:rPr kumimoji="1" lang="ja-JP" altLang="en-US"/>
              <a:t>月</a:t>
            </a:r>
            <a:r>
              <a:rPr kumimoji="1" lang="en-US" altLang="ja-JP" dirty="0"/>
              <a:t>27</a:t>
            </a:r>
            <a:r>
              <a:rPr kumimoji="1" lang="ja-JP" altLang="en-US"/>
              <a:t>日までに条項１で挙げた要求を満たし、しかもテストを完了させて、規格を交付すること</a:t>
            </a:r>
          </a:p>
        </p:txBody>
      </p:sp>
    </p:spTree>
    <p:extLst>
      <p:ext uri="{BB962C8B-B14F-4D97-AF65-F5344CB8AC3E}">
        <p14:creationId xmlns:p14="http://schemas.microsoft.com/office/powerpoint/2010/main" val="76202686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3908</TotalTime>
  <Words>6282</Words>
  <Application>Microsoft Macintosh PowerPoint</Application>
  <PresentationFormat>画面に合わせる (4:3)</PresentationFormat>
  <Paragraphs>544</Paragraphs>
  <Slides>29</Slides>
  <Notes>29</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29</vt:i4>
      </vt:variant>
    </vt:vector>
  </HeadingPairs>
  <TitlesOfParts>
    <vt:vector size="39" baseType="lpstr">
      <vt:lpstr>Barlow</vt:lpstr>
      <vt:lpstr>BentonSans</vt:lpstr>
      <vt:lpstr>Hiragino Mincho Pro W3</vt:lpstr>
      <vt:lpstr>ＭＳ Ｐゴシック</vt:lpstr>
      <vt:lpstr>ＭＳ Ｐゴシック</vt:lpstr>
      <vt:lpstr>游ゴシック</vt:lpstr>
      <vt:lpstr>游ゴシック Light</vt:lpstr>
      <vt:lpstr>Arial</vt:lpstr>
      <vt:lpstr>Calibri</vt:lpstr>
      <vt:lpstr>Office ​​テーマ</vt:lpstr>
      <vt:lpstr>電子インボイスの推進に対する XBRL JAPANからの提言</vt:lpstr>
      <vt:lpstr>電子インボイスの推進に対する XBRL JAPANからの提言</vt:lpstr>
      <vt:lpstr>電子インボイスの推進に対するXBRL JAPANからの提言 おわりに</vt:lpstr>
      <vt:lpstr>ご参考</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CEN/TS 16931-2  Electronic invoicing  - Part 2: List of syntaxes that comply with EN 16931-1 </vt:lpstr>
      <vt:lpstr>社会的システムの業務プロセスを 根底から見直すデジタル化の例</vt:lpstr>
      <vt:lpstr>Our ambition is to make life simpler for small &amp; medium-sized businesses</vt:lpstr>
      <vt:lpstr>Nordic Smart Government 北欧スマート政府並びにTALTIO</vt:lpstr>
      <vt:lpstr>アーキテクチャ全体図</vt:lpstr>
      <vt:lpstr>eXtensible Business Reporting Language</vt:lpstr>
      <vt:lpstr>一般社団法人XBRL Japanの紹介</vt:lpstr>
      <vt:lpstr>XBRLの普及状況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Daisuke Ikadai</dc:creator>
  <cp:lastModifiedBy>三分一 信之</cp:lastModifiedBy>
  <cp:revision>156</cp:revision>
  <cp:lastPrinted>2020-08-25T05:53:16Z</cp:lastPrinted>
  <dcterms:created xsi:type="dcterms:W3CDTF">2016-02-16T14:19:21Z</dcterms:created>
  <dcterms:modified xsi:type="dcterms:W3CDTF">2020-09-05T10:10:57Z</dcterms:modified>
</cp:coreProperties>
</file>